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7" r:id="rId2"/>
    <p:sldId id="258" r:id="rId3"/>
    <p:sldId id="259" r:id="rId4"/>
    <p:sldId id="260" r:id="rId5"/>
    <p:sldId id="261" r:id="rId6"/>
    <p:sldId id="262" r:id="rId7"/>
    <p:sldId id="263" r:id="rId8"/>
    <p:sldId id="265"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9" r:id="rId22"/>
    <p:sldId id="280" r:id="rId23"/>
    <p:sldId id="277" r:id="rId24"/>
    <p:sldId id="278"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C743F4-8769-40B4-85DF-6CB8DE9F66AA}"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437781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C743F4-8769-40B4-85DF-6CB8DE9F66AA}" type="datetimeFigureOut">
              <a:rPr lang="en-US" smtClean="0"/>
              <a:pPr/>
              <a:t>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2BD96E-3838-45D2-9031-D3AF67C920A5}" type="slidenum">
              <a:rPr lang="en-US" smtClean="0"/>
              <a:pPr/>
              <a:t>‹#›</a:t>
            </a:fld>
            <a:endParaRPr lang="en-US" dirty="0"/>
          </a:p>
        </p:txBody>
      </p:sp>
    </p:spTree>
    <p:extLst>
      <p:ext uri="{BB962C8B-B14F-4D97-AF65-F5344CB8AC3E}">
        <p14:creationId xmlns:p14="http://schemas.microsoft.com/office/powerpoint/2010/main" val="4015103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EC743F4-8769-40B4-85DF-6CB8DE9F66AA}" type="datetimeFigureOut">
              <a:rPr lang="en-US" smtClean="0"/>
              <a:pPr/>
              <a:t>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2BD96E-3838-45D2-9031-D3AF67C920A5}" type="slidenum">
              <a:rPr lang="en-US" smtClean="0"/>
              <a:pPr/>
              <a:t>‹#›</a:t>
            </a:fld>
            <a:endParaRPr lang="en-US" dirty="0"/>
          </a:p>
        </p:txBody>
      </p:sp>
    </p:spTree>
    <p:extLst>
      <p:ext uri="{BB962C8B-B14F-4D97-AF65-F5344CB8AC3E}">
        <p14:creationId xmlns:p14="http://schemas.microsoft.com/office/powerpoint/2010/main" val="29128899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EC743F4-8769-40B4-85DF-6CB8DE9F66AA}" type="datetimeFigureOut">
              <a:rPr lang="en-US" smtClean="0"/>
              <a:pPr/>
              <a:t>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2BD96E-3838-45D2-9031-D3AF67C920A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272176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C743F4-8769-40B4-85DF-6CB8DE9F66AA}" type="datetimeFigureOut">
              <a:rPr lang="en-US" smtClean="0"/>
              <a:pPr/>
              <a:t>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2BD96E-3838-45D2-9031-D3AF67C920A5}" type="slidenum">
              <a:rPr lang="en-US" smtClean="0"/>
              <a:pPr/>
              <a:t>‹#›</a:t>
            </a:fld>
            <a:endParaRPr lang="en-US" dirty="0"/>
          </a:p>
        </p:txBody>
      </p:sp>
    </p:spTree>
    <p:extLst>
      <p:ext uri="{BB962C8B-B14F-4D97-AF65-F5344CB8AC3E}">
        <p14:creationId xmlns:p14="http://schemas.microsoft.com/office/powerpoint/2010/main" val="657554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EC743F4-8769-40B4-85DF-6CB8DE9F66AA}" type="datetimeFigureOut">
              <a:rPr lang="en-US" smtClean="0"/>
              <a:pPr/>
              <a:t>1/14/2023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2BD96E-3838-45D2-9031-D3AF67C920A5}" type="slidenum">
              <a:rPr lang="en-US" smtClean="0"/>
              <a:pPr/>
              <a:t>‹#›</a:t>
            </a:fld>
            <a:endParaRPr lang="en-US" dirty="0"/>
          </a:p>
        </p:txBody>
      </p:sp>
    </p:spTree>
    <p:extLst>
      <p:ext uri="{BB962C8B-B14F-4D97-AF65-F5344CB8AC3E}">
        <p14:creationId xmlns:p14="http://schemas.microsoft.com/office/powerpoint/2010/main" val="747813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EC743F4-8769-40B4-85DF-6CB8DE9F66AA}" type="datetimeFigureOut">
              <a:rPr lang="en-US" smtClean="0"/>
              <a:pPr/>
              <a:t>1/14/2023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2BD96E-3838-45D2-9031-D3AF67C920A5}" type="slidenum">
              <a:rPr lang="en-US" smtClean="0"/>
              <a:pPr/>
              <a:t>‹#›</a:t>
            </a:fld>
            <a:endParaRPr lang="en-US" dirty="0"/>
          </a:p>
        </p:txBody>
      </p:sp>
    </p:spTree>
    <p:extLst>
      <p:ext uri="{BB962C8B-B14F-4D97-AF65-F5344CB8AC3E}">
        <p14:creationId xmlns:p14="http://schemas.microsoft.com/office/powerpoint/2010/main" val="22339511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C743F4-8769-40B4-85DF-6CB8DE9F66AA}"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7755750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C743F4-8769-40B4-85DF-6CB8DE9F66AA}"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271159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EC743F4-8769-40B4-85DF-6CB8DE9F66AA}"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853541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C743F4-8769-40B4-85DF-6CB8DE9F66AA}" type="datetimeFigureOut">
              <a:rPr lang="en-US" smtClean="0"/>
              <a:t>1/14/2023</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1550723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C743F4-8769-40B4-85DF-6CB8DE9F66AA}" type="datetimeFigureOut">
              <a:rPr lang="en-US" smtClean="0"/>
              <a:t>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1677874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C743F4-8769-40B4-85DF-6CB8DE9F66AA}" type="datetimeFigureOut">
              <a:rPr lang="en-US" smtClean="0"/>
              <a:t>1/14/2023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329930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EC743F4-8769-40B4-85DF-6CB8DE9F66AA}" type="datetimeFigureOut">
              <a:rPr lang="en-US" smtClean="0"/>
              <a:t>1/14/2023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84318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EC743F4-8769-40B4-85DF-6CB8DE9F66AA}" type="datetimeFigureOut">
              <a:rPr lang="en-US" smtClean="0"/>
              <a:t>1/14/2023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613505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EC743F4-8769-40B4-85DF-6CB8DE9F66AA}" type="datetimeFigureOut">
              <a:rPr lang="en-US" smtClean="0"/>
              <a:t>1/14/2023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142206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C743F4-8769-40B4-85DF-6CB8DE9F66AA}" type="datetimeFigureOut">
              <a:rPr lang="en-US" smtClean="0"/>
              <a:t>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201916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EC743F4-8769-40B4-85DF-6CB8DE9F66AA}" type="datetimeFigureOut">
              <a:rPr lang="en-US" smtClean="0"/>
              <a:pPr/>
              <a:t>1/14/2023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F2BD96E-3838-45D2-9031-D3AF67C920A5}" type="slidenum">
              <a:rPr lang="en-US" smtClean="0"/>
              <a:pPr/>
              <a:t>‹#›</a:t>
            </a:fld>
            <a:endParaRPr lang="en-US" dirty="0"/>
          </a:p>
        </p:txBody>
      </p:sp>
    </p:spTree>
    <p:extLst>
      <p:ext uri="{BB962C8B-B14F-4D97-AF65-F5344CB8AC3E}">
        <p14:creationId xmlns:p14="http://schemas.microsoft.com/office/powerpoint/2010/main" val="2225324083"/>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982E4C1-887C-B7F8-0D0A-9B08D1BBE29C}"/>
              </a:ext>
            </a:extLst>
          </p:cNvPr>
          <p:cNvPicPr>
            <a:picLocks noChangeAspect="1"/>
          </p:cNvPicPr>
          <p:nvPr/>
        </p:nvPicPr>
        <p:blipFill rotWithShape="1">
          <a:blip r:embed="rId2"/>
          <a:srcRect/>
          <a:stretch/>
        </p:blipFill>
        <p:spPr>
          <a:xfrm>
            <a:off x="20" y="10"/>
            <a:ext cx="12191980" cy="6857990"/>
          </a:xfrm>
          <a:custGeom>
            <a:avLst/>
            <a:gdLst/>
            <a:ahLst/>
            <a:cxnLst/>
            <a:rect l="l" t="t" r="r" b="b"/>
            <a:pathLst>
              <a:path w="12192000" h="6858000">
                <a:moveTo>
                  <a:pt x="0" y="0"/>
                </a:moveTo>
                <a:lnTo>
                  <a:pt x="12192000" y="0"/>
                </a:lnTo>
                <a:lnTo>
                  <a:pt x="12192000" y="6858000"/>
                </a:lnTo>
                <a:lnTo>
                  <a:pt x="0" y="6858000"/>
                </a:lnTo>
                <a:close/>
              </a:path>
            </a:pathLst>
          </a:custGeom>
        </p:spPr>
      </p:pic>
      <p:sp>
        <p:nvSpPr>
          <p:cNvPr id="2" name="Title 1">
            <a:extLst>
              <a:ext uri="{FF2B5EF4-FFF2-40B4-BE49-F238E27FC236}">
                <a16:creationId xmlns:a16="http://schemas.microsoft.com/office/drawing/2014/main" id="{08FB6751-D960-2582-E20C-3ED4E34A1FAE}"/>
              </a:ext>
            </a:extLst>
          </p:cNvPr>
          <p:cNvSpPr>
            <a:spLocks noGrp="1"/>
          </p:cNvSpPr>
          <p:nvPr>
            <p:ph type="title"/>
          </p:nvPr>
        </p:nvSpPr>
        <p:spPr>
          <a:xfrm>
            <a:off x="2107200" y="1096965"/>
            <a:ext cx="7977600" cy="2085696"/>
          </a:xfrm>
        </p:spPr>
        <p:txBody>
          <a:bodyPr vert="horz" lIns="91440" tIns="45720" rIns="91440" bIns="45720" rtlCol="0" anchor="b" anchorCtr="0">
            <a:normAutofit fontScale="90000"/>
          </a:bodyPr>
          <a:lstStyle/>
          <a:p>
            <a:pPr algn="ctr"/>
            <a:r>
              <a:rPr lang="en-US" sz="5300" dirty="0">
                <a:solidFill>
                  <a:srgbClr val="FFFFFF"/>
                </a:solidFill>
              </a:rPr>
              <a:t>The Optimal Tennis Serve</a:t>
            </a:r>
            <a:br>
              <a:rPr lang="en-US" sz="4800" dirty="0">
                <a:solidFill>
                  <a:srgbClr val="FFFFFF"/>
                </a:solidFill>
              </a:rPr>
            </a:br>
            <a:r>
              <a:rPr lang="en-US" sz="3600" dirty="0">
                <a:solidFill>
                  <a:srgbClr val="FFFFFF"/>
                </a:solidFill>
              </a:rPr>
              <a:t>by</a:t>
            </a:r>
            <a:br>
              <a:rPr lang="en-US" sz="4800" dirty="0">
                <a:solidFill>
                  <a:srgbClr val="FFFFFF"/>
                </a:solidFill>
              </a:rPr>
            </a:br>
            <a:r>
              <a:rPr lang="en-US" sz="4000" dirty="0">
                <a:solidFill>
                  <a:srgbClr val="FFFFFF"/>
                </a:solidFill>
              </a:rPr>
              <a:t>David Seppala-Holtzman</a:t>
            </a:r>
            <a:br>
              <a:rPr lang="en-US" sz="4000" dirty="0">
                <a:solidFill>
                  <a:srgbClr val="FFFFFF"/>
                </a:solidFill>
              </a:rPr>
            </a:br>
            <a:r>
              <a:rPr lang="en-US" sz="4000" dirty="0">
                <a:solidFill>
                  <a:srgbClr val="FFFFFF"/>
                </a:solidFill>
              </a:rPr>
              <a:t>St. Joseph’s University</a:t>
            </a:r>
          </a:p>
        </p:txBody>
      </p:sp>
    </p:spTree>
    <p:extLst>
      <p:ext uri="{BB962C8B-B14F-4D97-AF65-F5344CB8AC3E}">
        <p14:creationId xmlns:p14="http://schemas.microsoft.com/office/powerpoint/2010/main" val="4195653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92A2B-0956-F1B5-5930-0183FB0999C0}"/>
              </a:ext>
            </a:extLst>
          </p:cNvPr>
          <p:cNvSpPr>
            <a:spLocks noGrp="1"/>
          </p:cNvSpPr>
          <p:nvPr>
            <p:ph type="title"/>
          </p:nvPr>
        </p:nvSpPr>
        <p:spPr/>
        <p:txBody>
          <a:bodyPr/>
          <a:lstStyle/>
          <a:p>
            <a:r>
              <a:rPr lang="en-US" dirty="0"/>
              <a:t>The Short Serve Part I</a:t>
            </a:r>
          </a:p>
        </p:txBody>
      </p:sp>
      <p:sp>
        <p:nvSpPr>
          <p:cNvPr id="3" name="Content Placeholder 2">
            <a:extLst>
              <a:ext uri="{FF2B5EF4-FFF2-40B4-BE49-F238E27FC236}">
                <a16:creationId xmlns:a16="http://schemas.microsoft.com/office/drawing/2014/main" id="{5C952CDB-F0B7-728A-19F7-35ED9DDD5382}"/>
              </a:ext>
            </a:extLst>
          </p:cNvPr>
          <p:cNvSpPr>
            <a:spLocks noGrp="1"/>
          </p:cNvSpPr>
          <p:nvPr>
            <p:ph idx="1"/>
          </p:nvPr>
        </p:nvSpPr>
        <p:spPr/>
        <p:txBody>
          <a:bodyPr>
            <a:normAutofit/>
          </a:bodyPr>
          <a:lstStyle/>
          <a:p>
            <a:r>
              <a:rPr lang="en-US" dirty="0">
                <a:latin typeface="Calibri" panose="020F0502020204030204" pitchFamily="34" charset="0"/>
                <a:ea typeface="Calibri" panose="020F0502020204030204" pitchFamily="34" charset="0"/>
                <a:cs typeface="Times New Roman" panose="02020603050405020304" pitchFamily="18" charset="0"/>
              </a:rPr>
              <a:t>The </a:t>
            </a:r>
            <a:r>
              <a:rPr lang="en-US" dirty="0">
                <a:effectLst/>
                <a:latin typeface="Calibri" panose="020F0502020204030204" pitchFamily="34" charset="0"/>
                <a:ea typeface="Calibri" panose="020F0502020204030204" pitchFamily="34" charset="0"/>
                <a:cs typeface="Times New Roman" panose="02020603050405020304" pitchFamily="18" charset="0"/>
              </a:rPr>
              <a:t>server rotates her body through angle </a:t>
            </a:r>
            <a:r>
              <a:rPr lang="en-US" i="1" dirty="0">
                <a:effectLst/>
                <a:latin typeface="Calibri" panose="020F0502020204030204" pitchFamily="34" charset="0"/>
                <a:ea typeface="Calibri" panose="020F0502020204030204" pitchFamily="34" charset="0"/>
                <a:cs typeface="Times New Roman" panose="02020603050405020304" pitchFamily="18" charset="0"/>
              </a:rPr>
              <a:t>t</a:t>
            </a:r>
            <a:r>
              <a:rPr lang="en-US" dirty="0">
                <a:effectLst/>
                <a:latin typeface="Calibri" panose="020F0502020204030204" pitchFamily="34" charset="0"/>
                <a:ea typeface="Calibri" panose="020F0502020204030204" pitchFamily="34" charset="0"/>
                <a:cs typeface="Times New Roman" panose="02020603050405020304" pitchFamily="18" charset="0"/>
              </a:rPr>
              <a:t> in the anti-clockwise direction with </a:t>
            </a:r>
          </a:p>
          <a:p>
            <a:pPr marL="0" indent="0">
              <a:buNone/>
            </a:pPr>
            <a:r>
              <a:rPr lang="en-US" dirty="0">
                <a:latin typeface="Calibri" panose="020F0502020204030204" pitchFamily="34" charset="0"/>
                <a:ea typeface="Calibri" panose="020F0502020204030204" pitchFamily="34" charset="0"/>
                <a:cs typeface="Times New Roman" panose="02020603050405020304" pitchFamily="18" charset="0"/>
              </a:rPr>
              <a:t>0 &lt; t &lt; arctan(13.5/60)</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This places the </a:t>
            </a:r>
            <a:r>
              <a:rPr lang="en-US" sz="1800" dirty="0">
                <a:latin typeface="Calibri" panose="020F0502020204030204" pitchFamily="34" charset="0"/>
                <a:ea typeface="Calibri" panose="020F0502020204030204" pitchFamily="34" charset="0"/>
                <a:cs typeface="Times New Roman" panose="02020603050405020304" pitchFamily="18" charset="0"/>
              </a:rPr>
              <a:t>ball’s trajectory</a:t>
            </a:r>
            <a:r>
              <a:rPr lang="en-US" sz="1800" dirty="0">
                <a:effectLst/>
                <a:latin typeface="Calibri" panose="020F0502020204030204" pitchFamily="34" charset="0"/>
                <a:ea typeface="Calibri" panose="020F0502020204030204" pitchFamily="34" charset="0"/>
                <a:cs typeface="Times New Roman" panose="02020603050405020304" pitchFamily="18" charset="0"/>
              </a:rPr>
              <a:t> in the plane, P(</a:t>
            </a:r>
            <a:r>
              <a:rPr lang="en-US" sz="1800" i="1" dirty="0">
                <a:effectLst/>
                <a:latin typeface="Calibri" panose="020F0502020204030204" pitchFamily="34" charset="0"/>
                <a:ea typeface="Calibri" panose="020F0502020204030204" pitchFamily="34" charset="0"/>
                <a:cs typeface="Times New Roman" panose="02020603050405020304" pitchFamily="18" charset="0"/>
              </a:rPr>
              <a:t>t</a:t>
            </a:r>
            <a:r>
              <a:rPr lang="en-US" sz="1800" dirty="0">
                <a:effectLst/>
                <a:latin typeface="Calibri" panose="020F0502020204030204" pitchFamily="34" charset="0"/>
                <a:ea typeface="Calibri" panose="020F0502020204030204" pitchFamily="34" charset="0"/>
                <a:cs typeface="Times New Roman" panose="02020603050405020304" pitchFamily="18" charset="0"/>
              </a:rPr>
              <a:t>), that is orthogonal to the </a:t>
            </a:r>
            <a:r>
              <a:rPr lang="en-US" sz="1800" i="1" dirty="0" err="1">
                <a:effectLst/>
                <a:latin typeface="Calibri" panose="020F0502020204030204" pitchFamily="34" charset="0"/>
                <a:ea typeface="Calibri" panose="020F0502020204030204" pitchFamily="34" charset="0"/>
                <a:cs typeface="Times New Roman" panose="02020603050405020304" pitchFamily="18" charset="0"/>
              </a:rPr>
              <a:t>xy</a:t>
            </a:r>
            <a:r>
              <a:rPr lang="en-US" sz="1800" dirty="0">
                <a:effectLst/>
                <a:latin typeface="Calibri" panose="020F0502020204030204" pitchFamily="34" charset="0"/>
                <a:ea typeface="Calibri" panose="020F0502020204030204" pitchFamily="34" charset="0"/>
                <a:cs typeface="Times New Roman" panose="02020603050405020304" pitchFamily="18" charset="0"/>
              </a:rPr>
              <a:t>-plane and makes an angle of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t</a:t>
            </a:r>
            <a:r>
              <a:rPr lang="en-US" sz="1800" dirty="0">
                <a:effectLst/>
                <a:latin typeface="Calibri" panose="020F0502020204030204" pitchFamily="34" charset="0"/>
                <a:ea typeface="Calibri" panose="020F0502020204030204" pitchFamily="34" charset="0"/>
                <a:cs typeface="Times New Roman" panose="02020603050405020304" pitchFamily="18" charset="0"/>
              </a:rPr>
              <a:t> with the </a:t>
            </a:r>
            <a:r>
              <a:rPr lang="en-US" sz="1800" i="1" dirty="0" err="1">
                <a:effectLst/>
                <a:latin typeface="Calibri" panose="020F0502020204030204" pitchFamily="34" charset="0"/>
                <a:ea typeface="Calibri" panose="020F0502020204030204" pitchFamily="34" charset="0"/>
                <a:cs typeface="Times New Roman" panose="02020603050405020304" pitchFamily="18" charset="0"/>
              </a:rPr>
              <a:t>xz</a:t>
            </a:r>
            <a:r>
              <a:rPr lang="en-US" sz="1800" dirty="0">
                <a:effectLst/>
                <a:latin typeface="Calibri" panose="020F0502020204030204" pitchFamily="34" charset="0"/>
                <a:ea typeface="Calibri" panose="020F0502020204030204" pitchFamily="34" charset="0"/>
                <a:cs typeface="Times New Roman" panose="02020603050405020304" pitchFamily="18" charset="0"/>
              </a:rPr>
              <a:t>-plane.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The distance between her feet and the base of the net is 39/cos(</a:t>
            </a:r>
            <a:r>
              <a:rPr lang="en-US" i="1" dirty="0"/>
              <a:t>t</a:t>
            </a:r>
            <a:r>
              <a:rPr lang="en-US" dirty="0"/>
              <a:t>) in P(t)</a:t>
            </a:r>
          </a:p>
          <a:p>
            <a:r>
              <a:rPr lang="en-US" dirty="0"/>
              <a:t>Now imagine a “phantom net” whose distance to the server’s feet is 39/cos(t) in the </a:t>
            </a:r>
            <a:r>
              <a:rPr lang="en-US" dirty="0" err="1"/>
              <a:t>xz</a:t>
            </a:r>
            <a:r>
              <a:rPr lang="en-US" dirty="0"/>
              <a:t>-plane </a:t>
            </a:r>
          </a:p>
          <a:p>
            <a:r>
              <a:rPr lang="en-US" dirty="0"/>
              <a:t>We shall compute the parabolic trajectory of the short serve in the </a:t>
            </a:r>
            <a:r>
              <a:rPr lang="en-US" i="1" dirty="0" err="1"/>
              <a:t>xz</a:t>
            </a:r>
            <a:r>
              <a:rPr lang="en-US" dirty="0"/>
              <a:t>-plane using the “phantom net”</a:t>
            </a:r>
          </a:p>
          <a:p>
            <a:pPr marL="0" indent="0">
              <a:buNone/>
            </a:pPr>
            <a:endParaRPr lang="en-US" dirty="0"/>
          </a:p>
          <a:p>
            <a:endParaRPr lang="en-US" dirty="0"/>
          </a:p>
        </p:txBody>
      </p:sp>
    </p:spTree>
    <p:extLst>
      <p:ext uri="{BB962C8B-B14F-4D97-AF65-F5344CB8AC3E}">
        <p14:creationId xmlns:p14="http://schemas.microsoft.com/office/powerpoint/2010/main" val="231748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9684C-3FB4-9FDA-1486-1529536A242B}"/>
              </a:ext>
            </a:extLst>
          </p:cNvPr>
          <p:cNvSpPr>
            <a:spLocks noGrp="1"/>
          </p:cNvSpPr>
          <p:nvPr>
            <p:ph type="title"/>
          </p:nvPr>
        </p:nvSpPr>
        <p:spPr/>
        <p:txBody>
          <a:bodyPr/>
          <a:lstStyle/>
          <a:p>
            <a:r>
              <a:rPr lang="en-US" dirty="0"/>
              <a:t>The Short Serve Part II</a:t>
            </a:r>
          </a:p>
        </p:txBody>
      </p:sp>
      <p:sp>
        <p:nvSpPr>
          <p:cNvPr id="3" name="Content Placeholder 2">
            <a:extLst>
              <a:ext uri="{FF2B5EF4-FFF2-40B4-BE49-F238E27FC236}">
                <a16:creationId xmlns:a16="http://schemas.microsoft.com/office/drawing/2014/main" id="{F665C5F4-D128-16F6-9FA5-E46EC8D318E2}"/>
              </a:ext>
            </a:extLst>
          </p:cNvPr>
          <p:cNvSpPr>
            <a:spLocks noGrp="1"/>
          </p:cNvSpPr>
          <p:nvPr>
            <p:ph idx="1"/>
          </p:nvPr>
        </p:nvSpPr>
        <p:spPr>
          <a:xfrm>
            <a:off x="1255712" y="2071968"/>
            <a:ext cx="8946541" cy="4195481"/>
          </a:xfrm>
        </p:spPr>
        <p:txBody>
          <a:bodyPr/>
          <a:lstStyle/>
          <a:p>
            <a:r>
              <a:rPr lang="en-US" dirty="0"/>
              <a:t>The parabola will have equation </a:t>
            </a:r>
            <a:r>
              <a:rPr lang="en-US" i="1" dirty="0"/>
              <a:t>z = ax</a:t>
            </a:r>
            <a:r>
              <a:rPr lang="en-US" sz="2400" i="1" baseline="30000" dirty="0"/>
              <a:t>2</a:t>
            </a:r>
            <a:r>
              <a:rPr lang="en-US" sz="2400" i="1" dirty="0"/>
              <a:t> + bx + c </a:t>
            </a:r>
            <a:r>
              <a:rPr lang="en-US" sz="2400" dirty="0"/>
              <a:t>in the </a:t>
            </a:r>
            <a:r>
              <a:rPr lang="en-US" sz="2400" i="1" dirty="0" err="1"/>
              <a:t>xz</a:t>
            </a:r>
            <a:r>
              <a:rPr lang="en-US" sz="2400" dirty="0"/>
              <a:t>-plane</a:t>
            </a:r>
          </a:p>
          <a:p>
            <a:r>
              <a:rPr lang="en-US" sz="2400" dirty="0"/>
              <a:t>It will pass through the  points (0, H) and (39/cos(</a:t>
            </a:r>
            <a:r>
              <a:rPr lang="en-US" sz="2400" i="1" dirty="0"/>
              <a:t>t</a:t>
            </a:r>
            <a:r>
              <a:rPr lang="en-US" sz="2400" dirty="0"/>
              <a:t>), 3)</a:t>
            </a:r>
          </a:p>
          <a:p>
            <a:r>
              <a:rPr lang="en-US" sz="2400" dirty="0"/>
              <a:t>Ordinarily, one needs three points to determine the coefficients of a quadratic equation</a:t>
            </a:r>
          </a:p>
          <a:p>
            <a:r>
              <a:rPr lang="en-US" sz="2400" dirty="0">
                <a:latin typeface="Calibri" panose="020F0502020204030204" pitchFamily="34" charset="0"/>
                <a:ea typeface="Calibri" panose="020F0502020204030204" pitchFamily="34" charset="0"/>
                <a:cs typeface="Times New Roman" panose="02020603050405020304" pitchFamily="18" charset="0"/>
              </a:rPr>
              <a:t>A</a:t>
            </a:r>
            <a:r>
              <a:rPr lang="en-US" sz="2400" dirty="0">
                <a:effectLst/>
                <a:latin typeface="Calibri" panose="020F0502020204030204" pitchFamily="34" charset="0"/>
                <a:ea typeface="Calibri" panose="020F0502020204030204" pitchFamily="34" charset="0"/>
                <a:cs typeface="Times New Roman" panose="02020603050405020304" pitchFamily="18" charset="0"/>
              </a:rPr>
              <a:t>s we have taken the point (0, H) to be the vertex of the parabola, these two points are sufficient</a:t>
            </a:r>
          </a:p>
          <a:p>
            <a:r>
              <a:rPr lang="en-US" sz="2400" dirty="0">
                <a:latin typeface="Calibri" panose="020F0502020204030204" pitchFamily="34" charset="0"/>
                <a:cs typeface="Times New Roman" panose="02020603050405020304" pitchFamily="18" charset="0"/>
              </a:rPr>
              <a:t>We derive the equation: </a:t>
            </a:r>
            <a:r>
              <a:rPr lang="en-US" sz="2400" i="1" dirty="0">
                <a:latin typeface="Calibri" panose="020F0502020204030204" pitchFamily="34" charset="0"/>
                <a:cs typeface="Times New Roman" panose="02020603050405020304" pitchFamily="18" charset="0"/>
              </a:rPr>
              <a:t>z = [cos</a:t>
            </a:r>
            <a:r>
              <a:rPr lang="en-US" sz="2400" i="1" baseline="30000" dirty="0">
                <a:latin typeface="Calibri" panose="020F0502020204030204" pitchFamily="34" charset="0"/>
                <a:cs typeface="Times New Roman" panose="02020603050405020304" pitchFamily="18" charset="0"/>
              </a:rPr>
              <a:t>2</a:t>
            </a:r>
            <a:r>
              <a:rPr lang="en-US" sz="2400" i="1" dirty="0">
                <a:latin typeface="Calibri" panose="020F0502020204030204" pitchFamily="34" charset="0"/>
                <a:cs typeface="Times New Roman" panose="02020603050405020304" pitchFamily="18" charset="0"/>
              </a:rPr>
              <a:t>(t)(3-H)/39</a:t>
            </a:r>
            <a:r>
              <a:rPr lang="en-US" sz="2400" i="1" baseline="30000" dirty="0">
                <a:latin typeface="Calibri" panose="020F0502020204030204" pitchFamily="34" charset="0"/>
                <a:cs typeface="Times New Roman" panose="02020603050405020304" pitchFamily="18" charset="0"/>
              </a:rPr>
              <a:t>2</a:t>
            </a:r>
            <a:r>
              <a:rPr lang="en-US" sz="2400" i="1" dirty="0">
                <a:latin typeface="Calibri" panose="020F0502020204030204" pitchFamily="34" charset="0"/>
                <a:cs typeface="Times New Roman" panose="02020603050405020304" pitchFamily="18" charset="0"/>
              </a:rPr>
              <a:t>] x</a:t>
            </a:r>
            <a:r>
              <a:rPr lang="en-US" sz="2400" i="1" baseline="30000" dirty="0">
                <a:latin typeface="Calibri" panose="020F0502020204030204" pitchFamily="34" charset="0"/>
                <a:cs typeface="Times New Roman" panose="02020603050405020304" pitchFamily="18" charset="0"/>
              </a:rPr>
              <a:t>2</a:t>
            </a:r>
            <a:r>
              <a:rPr lang="en-US" sz="2400" i="1" dirty="0">
                <a:latin typeface="Calibri" panose="020F0502020204030204" pitchFamily="34" charset="0"/>
                <a:cs typeface="Times New Roman" panose="02020603050405020304" pitchFamily="18" charset="0"/>
              </a:rPr>
              <a:t> + H</a:t>
            </a:r>
            <a:r>
              <a:rPr lang="en-US" sz="2400" dirty="0">
                <a:latin typeface="Calibri" panose="020F0502020204030204" pitchFamily="34" charset="0"/>
                <a:cs typeface="Times New Roman" panose="02020603050405020304" pitchFamily="18" charset="0"/>
              </a:rPr>
              <a:t> </a:t>
            </a:r>
          </a:p>
          <a:p>
            <a:r>
              <a:rPr lang="en-US" sz="2400" dirty="0">
                <a:latin typeface="Calibri" panose="020F0502020204030204" pitchFamily="34" charset="0"/>
                <a:cs typeface="Times New Roman" panose="02020603050405020304" pitchFamily="18" charset="0"/>
              </a:rPr>
              <a:t>This is the equation for the serve in the </a:t>
            </a:r>
            <a:r>
              <a:rPr lang="en-US" sz="2400" i="1" dirty="0" err="1">
                <a:latin typeface="Calibri" panose="020F0502020204030204" pitchFamily="34" charset="0"/>
                <a:cs typeface="Times New Roman" panose="02020603050405020304" pitchFamily="18" charset="0"/>
              </a:rPr>
              <a:t>xz</a:t>
            </a:r>
            <a:r>
              <a:rPr lang="en-US" sz="2400" dirty="0">
                <a:latin typeface="Calibri" panose="020F0502020204030204" pitchFamily="34" charset="0"/>
                <a:cs typeface="Times New Roman" panose="02020603050405020304" pitchFamily="18" charset="0"/>
              </a:rPr>
              <a:t>-plane</a:t>
            </a:r>
          </a:p>
          <a:p>
            <a:r>
              <a:rPr lang="en-US" sz="2400" dirty="0">
                <a:latin typeface="Calibri" panose="020F0502020204030204" pitchFamily="34" charset="0"/>
                <a:cs typeface="Times New Roman" panose="02020603050405020304" pitchFamily="18" charset="0"/>
              </a:rPr>
              <a:t>We must translate this trajectory to the plane P(t)</a:t>
            </a:r>
            <a:endParaRPr lang="en-US" sz="2400" dirty="0"/>
          </a:p>
        </p:txBody>
      </p:sp>
    </p:spTree>
    <p:extLst>
      <p:ext uri="{BB962C8B-B14F-4D97-AF65-F5344CB8AC3E}">
        <p14:creationId xmlns:p14="http://schemas.microsoft.com/office/powerpoint/2010/main" val="3425654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FC270-9621-BD0A-2A64-37995F9E0BBC}"/>
              </a:ext>
            </a:extLst>
          </p:cNvPr>
          <p:cNvSpPr>
            <a:spLocks noGrp="1"/>
          </p:cNvSpPr>
          <p:nvPr>
            <p:ph type="title"/>
          </p:nvPr>
        </p:nvSpPr>
        <p:spPr/>
        <p:txBody>
          <a:bodyPr/>
          <a:lstStyle/>
          <a:p>
            <a:r>
              <a:rPr lang="en-US" dirty="0"/>
              <a:t>The Short Serve Part III</a:t>
            </a:r>
          </a:p>
        </p:txBody>
      </p:sp>
      <p:sp>
        <p:nvSpPr>
          <p:cNvPr id="3" name="Content Placeholder 2">
            <a:extLst>
              <a:ext uri="{FF2B5EF4-FFF2-40B4-BE49-F238E27FC236}">
                <a16:creationId xmlns:a16="http://schemas.microsoft.com/office/drawing/2014/main" id="{EF36DF73-C943-F4FB-C3F1-2749372AF3A9}"/>
              </a:ext>
            </a:extLst>
          </p:cNvPr>
          <p:cNvSpPr>
            <a:spLocks noGrp="1"/>
          </p:cNvSpPr>
          <p:nvPr>
            <p:ph idx="1"/>
          </p:nvPr>
        </p:nvSpPr>
        <p:spPr/>
        <p:txBody>
          <a:bodyPr/>
          <a:lstStyle/>
          <a:p>
            <a:r>
              <a:rPr lang="en-US" dirty="0"/>
              <a:t>In order to find the trajectory of the short serve in the plane P(</a:t>
            </a:r>
            <a:r>
              <a:rPr lang="en-US" i="1" dirty="0"/>
              <a:t>t</a:t>
            </a:r>
            <a:r>
              <a:rPr lang="en-US" dirty="0"/>
              <a:t>), we rotate the parabola we just derived in the previous slide about the </a:t>
            </a:r>
            <a:r>
              <a:rPr lang="en-US" i="1" dirty="0"/>
              <a:t>z</a:t>
            </a:r>
            <a:r>
              <a:rPr lang="en-US" dirty="0"/>
              <a:t>-axis (this is our server’s body)</a:t>
            </a:r>
          </a:p>
          <a:p>
            <a:r>
              <a:rPr lang="en-US" dirty="0"/>
              <a:t>This yields a paraboloid</a:t>
            </a:r>
          </a:p>
          <a:p>
            <a:r>
              <a:rPr lang="en-US" dirty="0"/>
              <a:t>Then we intersect this paraboloid with P(</a:t>
            </a:r>
            <a:r>
              <a:rPr lang="en-US" i="1" dirty="0"/>
              <a:t>t</a:t>
            </a:r>
            <a:r>
              <a:rPr lang="en-US" dirty="0"/>
              <a:t>)</a:t>
            </a:r>
          </a:p>
          <a:p>
            <a:endParaRPr lang="en-US" dirty="0"/>
          </a:p>
        </p:txBody>
      </p:sp>
    </p:spTree>
    <p:extLst>
      <p:ext uri="{BB962C8B-B14F-4D97-AF65-F5344CB8AC3E}">
        <p14:creationId xmlns:p14="http://schemas.microsoft.com/office/powerpoint/2010/main" val="2409606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17ED6-52FC-F1EE-A99E-550619857AFC}"/>
              </a:ext>
            </a:extLst>
          </p:cNvPr>
          <p:cNvSpPr>
            <a:spLocks noGrp="1"/>
          </p:cNvSpPr>
          <p:nvPr>
            <p:ph type="title"/>
          </p:nvPr>
        </p:nvSpPr>
        <p:spPr/>
        <p:txBody>
          <a:bodyPr/>
          <a:lstStyle/>
          <a:p>
            <a:r>
              <a:rPr lang="en-US" dirty="0"/>
              <a:t>The Short Serve Part IV</a:t>
            </a:r>
          </a:p>
        </p:txBody>
      </p:sp>
      <p:sp>
        <p:nvSpPr>
          <p:cNvPr id="3" name="Content Placeholder 2">
            <a:extLst>
              <a:ext uri="{FF2B5EF4-FFF2-40B4-BE49-F238E27FC236}">
                <a16:creationId xmlns:a16="http://schemas.microsoft.com/office/drawing/2014/main" id="{7232F242-CA7A-B7FE-86F7-8B1DC795D383}"/>
              </a:ext>
            </a:extLst>
          </p:cNvPr>
          <p:cNvSpPr>
            <a:spLocks noGrp="1"/>
          </p:cNvSpPr>
          <p:nvPr>
            <p:ph idx="1"/>
          </p:nvPr>
        </p:nvSpPr>
        <p:spPr/>
        <p:txBody>
          <a:bodyPr/>
          <a:lstStyle/>
          <a:p>
            <a:r>
              <a:rPr lang="en-US" dirty="0"/>
              <a:t>To generate our paraboloid, we take the equation:                               </a:t>
            </a:r>
            <a:r>
              <a:rPr lang="en-US" sz="2000" i="1" dirty="0">
                <a:latin typeface="Calibri" panose="020F0502020204030204" pitchFamily="34" charset="0"/>
                <a:cs typeface="Times New Roman" panose="02020603050405020304" pitchFamily="18" charset="0"/>
              </a:rPr>
              <a:t>z = [cos</a:t>
            </a:r>
            <a:r>
              <a:rPr lang="en-US" sz="2000" i="1" baseline="30000" dirty="0">
                <a:latin typeface="Calibri" panose="020F0502020204030204" pitchFamily="34" charset="0"/>
                <a:cs typeface="Times New Roman" panose="02020603050405020304" pitchFamily="18" charset="0"/>
              </a:rPr>
              <a:t>2</a:t>
            </a:r>
            <a:r>
              <a:rPr lang="en-US" sz="2000" i="1" dirty="0">
                <a:latin typeface="Calibri" panose="020F0502020204030204" pitchFamily="34" charset="0"/>
                <a:cs typeface="Times New Roman" panose="02020603050405020304" pitchFamily="18" charset="0"/>
              </a:rPr>
              <a:t>(t)(3-H)/39</a:t>
            </a:r>
            <a:r>
              <a:rPr lang="en-US" sz="2000" i="1" baseline="30000" dirty="0">
                <a:latin typeface="Calibri" panose="020F0502020204030204" pitchFamily="34" charset="0"/>
                <a:cs typeface="Times New Roman" panose="02020603050405020304" pitchFamily="18" charset="0"/>
              </a:rPr>
              <a:t>2</a:t>
            </a:r>
            <a:r>
              <a:rPr lang="en-US" sz="2000" i="1" dirty="0">
                <a:latin typeface="Calibri" panose="020F0502020204030204" pitchFamily="34" charset="0"/>
                <a:cs typeface="Times New Roman" panose="02020603050405020304" pitchFamily="18" charset="0"/>
              </a:rPr>
              <a:t>] x</a:t>
            </a:r>
            <a:r>
              <a:rPr lang="en-US" sz="2000" i="1" baseline="30000" dirty="0">
                <a:latin typeface="Calibri" panose="020F0502020204030204" pitchFamily="34" charset="0"/>
                <a:cs typeface="Times New Roman" panose="02020603050405020304" pitchFamily="18" charset="0"/>
              </a:rPr>
              <a:t>2</a:t>
            </a:r>
            <a:r>
              <a:rPr lang="en-US" sz="2000" i="1" dirty="0">
                <a:latin typeface="Calibri" panose="020F0502020204030204" pitchFamily="34" charset="0"/>
                <a:cs typeface="Times New Roman" panose="02020603050405020304" pitchFamily="18" charset="0"/>
              </a:rPr>
              <a:t> + H </a:t>
            </a:r>
            <a:r>
              <a:rPr lang="en-US" sz="2000" dirty="0">
                <a:latin typeface="Calibri" panose="020F0502020204030204" pitchFamily="34" charset="0"/>
                <a:cs typeface="Times New Roman" panose="02020603050405020304" pitchFamily="18" charset="0"/>
              </a:rPr>
              <a:t> and solve for </a:t>
            </a:r>
            <a:r>
              <a:rPr lang="en-US" sz="2000" i="1" dirty="0">
                <a:latin typeface="Calibri" panose="020F0502020204030204" pitchFamily="34" charset="0"/>
                <a:cs typeface="Times New Roman" panose="02020603050405020304" pitchFamily="18" charset="0"/>
              </a:rPr>
              <a:t>x </a:t>
            </a:r>
            <a:r>
              <a:rPr lang="en-US" sz="2000" dirty="0">
                <a:latin typeface="Calibri" panose="020F0502020204030204" pitchFamily="34" charset="0"/>
                <a:cs typeface="Times New Roman" panose="02020603050405020304" pitchFamily="18" charset="0"/>
              </a:rPr>
              <a:t>in terms of </a:t>
            </a:r>
            <a:r>
              <a:rPr lang="en-US" sz="2000" i="1" dirty="0">
                <a:latin typeface="Calibri" panose="020F0502020204030204" pitchFamily="34" charset="0"/>
                <a:cs typeface="Times New Roman" panose="02020603050405020304" pitchFamily="18" charset="0"/>
              </a:rPr>
              <a:t>z</a:t>
            </a:r>
            <a:r>
              <a:rPr lang="en-US" sz="2000" dirty="0">
                <a:latin typeface="Calibri" panose="020F0502020204030204" pitchFamily="34" charset="0"/>
                <a:cs typeface="Times New Roman" panose="02020603050405020304" pitchFamily="18" charset="0"/>
              </a:rPr>
              <a:t>  </a:t>
            </a:r>
          </a:p>
          <a:p>
            <a:endParaRPr lang="en-US" dirty="0">
              <a:latin typeface="Calibri" panose="020F0502020204030204" pitchFamily="34" charset="0"/>
              <a:cs typeface="Times New Roman" panose="02020603050405020304" pitchFamily="18" charset="0"/>
            </a:endParaRPr>
          </a:p>
          <a:p>
            <a:r>
              <a:rPr lang="en-US" sz="2000" dirty="0">
                <a:latin typeface="Calibri" panose="020F0502020204030204" pitchFamily="34" charset="0"/>
                <a:cs typeface="Times New Roman" panose="02020603050405020304" pitchFamily="18" charset="0"/>
              </a:rPr>
              <a:t>This will serve as our radius function</a:t>
            </a:r>
          </a:p>
          <a:p>
            <a:r>
              <a:rPr lang="en-US" sz="2000" dirty="0">
                <a:latin typeface="Calibri" panose="020F0502020204030204" pitchFamily="34" charset="0"/>
                <a:cs typeface="Times New Roman" panose="02020603050405020304" pitchFamily="18" charset="0"/>
              </a:rPr>
              <a:t> We get:  </a:t>
            </a:r>
          </a:p>
          <a:p>
            <a:pPr marL="0" indent="0">
              <a:buNone/>
            </a:pPr>
            <a:r>
              <a:rPr lang="en-US" dirty="0">
                <a:latin typeface="Calibri" panose="020F0502020204030204" pitchFamily="34" charset="0"/>
                <a:cs typeface="Times New Roman" panose="02020603050405020304" pitchFamily="18" charset="0"/>
              </a:rPr>
              <a:t> </a:t>
            </a:r>
            <a:endParaRPr lang="en-US" sz="2000" dirty="0">
              <a:latin typeface="Calibri" panose="020F0502020204030204" pitchFamily="34" charset="0"/>
              <a:cs typeface="Times New Roman" panose="02020603050405020304" pitchFamily="18" charset="0"/>
            </a:endParaRPr>
          </a:p>
          <a:p>
            <a:pPr marL="0" indent="0">
              <a:buNone/>
            </a:pPr>
            <a:endParaRPr lang="en-US" dirty="0">
              <a:latin typeface="Calibri" panose="020F0502020204030204" pitchFamily="34" charset="0"/>
              <a:cs typeface="Times New Roman" panose="02020603050405020304" pitchFamily="18" charset="0"/>
            </a:endParaRPr>
          </a:p>
          <a:p>
            <a:pPr marL="0" indent="0">
              <a:buNone/>
            </a:pPr>
            <a:endParaRPr lang="en-US" sz="2000" dirty="0">
              <a:latin typeface="Calibri" panose="020F0502020204030204" pitchFamily="34" charset="0"/>
              <a:cs typeface="Times New Roman" panose="02020603050405020304" pitchFamily="18" charset="0"/>
            </a:endParaRPr>
          </a:p>
          <a:p>
            <a:pPr marL="0" indent="0">
              <a:buNone/>
            </a:pPr>
            <a:r>
              <a:rPr lang="en-US" dirty="0">
                <a:latin typeface="Calibri" panose="020F0502020204030204" pitchFamily="34" charset="0"/>
                <a:cs typeface="Times New Roman" panose="02020603050405020304" pitchFamily="18" charset="0"/>
              </a:rPr>
              <a:t> </a:t>
            </a:r>
            <a:endParaRPr lang="en-US" sz="2000" dirty="0">
              <a:latin typeface="Calibri" panose="020F0502020204030204" pitchFamily="34" charset="0"/>
              <a:cs typeface="Times New Roman" panose="02020603050405020304" pitchFamily="18" charset="0"/>
            </a:endParaRPr>
          </a:p>
          <a:p>
            <a:pPr marL="0" indent="0">
              <a:buNone/>
            </a:pPr>
            <a:endParaRPr lang="en-US" i="1" dirty="0"/>
          </a:p>
        </p:txBody>
      </p:sp>
      <p:pic>
        <p:nvPicPr>
          <p:cNvPr id="4" name="Picture 3" descr="x equals square root of fraction numerator open parentheses z minus H close parentheses 39 squared over denominator cos squared open parentheses t close parentheses open parentheses 3 minus H close parentheses end fraction end root" title="{&quot;mathml&quot;:&quot;&lt;math style=\&quot;font-family:stix;font-size:16px;\&quot; xmlns=\&quot;http://www.w3.org/1998/Math/MathML\&quot;&gt;&lt;mstyle mathsize=\&quot;16px\&quot;&gt;&lt;mi&gt;x&lt;/mi&gt;&lt;mo&gt;=&lt;/mo&gt;&lt;msqrt&gt;&lt;mfrac&gt;&lt;mrow&gt;&lt;mfenced&gt;&lt;mrow&gt;&lt;mi&gt;z&lt;/mi&gt;&lt;mo&gt;-&lt;/mo&gt;&lt;mi&gt;H&lt;/mi&gt;&lt;/mrow&gt;&lt;/mfenced&gt;&lt;msup&gt;&lt;mn&gt;39&lt;/mn&gt;&lt;mn&gt;2&lt;/mn&gt;&lt;/msup&gt;&lt;/mrow&gt;&lt;mrow&gt;&lt;msup&gt;&lt;mi&gt;cos&lt;/mi&gt;&lt;mn&gt;2&lt;/mn&gt;&lt;/msup&gt;&lt;mfenced&gt;&lt;mi&gt;t&lt;/mi&gt;&lt;/mfenced&gt;&lt;mfenced&gt;&lt;mrow&gt;&lt;mn&gt;3&lt;/mn&gt;&lt;mo&gt;-&lt;/mo&gt;&lt;mi&gt;H&lt;/mi&gt;&lt;/mrow&gt;&lt;/mfenced&gt;&lt;/mrow&gt;&lt;/mfrac&gt;&lt;/msqrt&gt;&lt;/mstyle&gt;&lt;/math&gt;&quot;}">
            <a:extLst>
              <a:ext uri="{FF2B5EF4-FFF2-40B4-BE49-F238E27FC236}">
                <a16:creationId xmlns:a16="http://schemas.microsoft.com/office/drawing/2014/main" id="{4A3B53E8-43AC-949B-8FF8-2FFCEE9EDEA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9975" y="4305301"/>
            <a:ext cx="3408278" cy="1116262"/>
          </a:xfrm>
          <a:prstGeom prst="rect">
            <a:avLst/>
          </a:prstGeom>
        </p:spPr>
      </p:pic>
    </p:spTree>
    <p:extLst>
      <p:ext uri="{BB962C8B-B14F-4D97-AF65-F5344CB8AC3E}">
        <p14:creationId xmlns:p14="http://schemas.microsoft.com/office/powerpoint/2010/main" val="109626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17ED6-52FC-F1EE-A99E-550619857AFC}"/>
              </a:ext>
            </a:extLst>
          </p:cNvPr>
          <p:cNvSpPr>
            <a:spLocks noGrp="1"/>
          </p:cNvSpPr>
          <p:nvPr>
            <p:ph type="title"/>
          </p:nvPr>
        </p:nvSpPr>
        <p:spPr/>
        <p:txBody>
          <a:bodyPr/>
          <a:lstStyle/>
          <a:p>
            <a:r>
              <a:rPr lang="en-US" dirty="0"/>
              <a:t>The Short Serve Part IV</a:t>
            </a:r>
          </a:p>
        </p:txBody>
      </p:sp>
      <p:sp>
        <p:nvSpPr>
          <p:cNvPr id="3" name="Content Placeholder 2">
            <a:extLst>
              <a:ext uri="{FF2B5EF4-FFF2-40B4-BE49-F238E27FC236}">
                <a16:creationId xmlns:a16="http://schemas.microsoft.com/office/drawing/2014/main" id="{7232F242-CA7A-B7FE-86F7-8B1DC795D383}"/>
              </a:ext>
            </a:extLst>
          </p:cNvPr>
          <p:cNvSpPr>
            <a:spLocks noGrp="1"/>
          </p:cNvSpPr>
          <p:nvPr>
            <p:ph idx="1"/>
          </p:nvPr>
        </p:nvSpPr>
        <p:spPr/>
        <p:txBody>
          <a:bodyPr/>
          <a:lstStyle/>
          <a:p>
            <a:r>
              <a:rPr lang="en-US" dirty="0"/>
              <a:t>To generate our paraboloid, we take the equation:                               </a:t>
            </a:r>
            <a:r>
              <a:rPr lang="en-US" sz="2000" i="1" dirty="0">
                <a:latin typeface="Calibri" panose="020F0502020204030204" pitchFamily="34" charset="0"/>
                <a:cs typeface="Times New Roman" panose="02020603050405020304" pitchFamily="18" charset="0"/>
              </a:rPr>
              <a:t>z = [cos</a:t>
            </a:r>
            <a:r>
              <a:rPr lang="en-US" sz="2000" i="1" baseline="30000" dirty="0">
                <a:latin typeface="Calibri" panose="020F0502020204030204" pitchFamily="34" charset="0"/>
                <a:cs typeface="Times New Roman" panose="02020603050405020304" pitchFamily="18" charset="0"/>
              </a:rPr>
              <a:t>2</a:t>
            </a:r>
            <a:r>
              <a:rPr lang="en-US" sz="2000" i="1" dirty="0">
                <a:latin typeface="Calibri" panose="020F0502020204030204" pitchFamily="34" charset="0"/>
                <a:cs typeface="Times New Roman" panose="02020603050405020304" pitchFamily="18" charset="0"/>
              </a:rPr>
              <a:t>(t)(3-H)/39</a:t>
            </a:r>
            <a:r>
              <a:rPr lang="en-US" sz="2000" i="1" baseline="30000" dirty="0">
                <a:latin typeface="Calibri" panose="020F0502020204030204" pitchFamily="34" charset="0"/>
                <a:cs typeface="Times New Roman" panose="02020603050405020304" pitchFamily="18" charset="0"/>
              </a:rPr>
              <a:t>2</a:t>
            </a:r>
            <a:r>
              <a:rPr lang="en-US" sz="2000" i="1" dirty="0">
                <a:latin typeface="Calibri" panose="020F0502020204030204" pitchFamily="34" charset="0"/>
                <a:cs typeface="Times New Roman" panose="02020603050405020304" pitchFamily="18" charset="0"/>
              </a:rPr>
              <a:t>] x</a:t>
            </a:r>
            <a:r>
              <a:rPr lang="en-US" sz="2000" i="1" baseline="30000" dirty="0">
                <a:latin typeface="Calibri" panose="020F0502020204030204" pitchFamily="34" charset="0"/>
                <a:cs typeface="Times New Roman" panose="02020603050405020304" pitchFamily="18" charset="0"/>
              </a:rPr>
              <a:t>2</a:t>
            </a:r>
            <a:r>
              <a:rPr lang="en-US" sz="2000" i="1" dirty="0">
                <a:latin typeface="Calibri" panose="020F0502020204030204" pitchFamily="34" charset="0"/>
                <a:cs typeface="Times New Roman" panose="02020603050405020304" pitchFamily="18" charset="0"/>
              </a:rPr>
              <a:t> + H </a:t>
            </a:r>
            <a:r>
              <a:rPr lang="en-US" sz="2000" dirty="0">
                <a:latin typeface="Calibri" panose="020F0502020204030204" pitchFamily="34" charset="0"/>
                <a:cs typeface="Times New Roman" panose="02020603050405020304" pitchFamily="18" charset="0"/>
              </a:rPr>
              <a:t> and solve for </a:t>
            </a:r>
            <a:r>
              <a:rPr lang="en-US" sz="2000" i="1" dirty="0">
                <a:latin typeface="Calibri" panose="020F0502020204030204" pitchFamily="34" charset="0"/>
                <a:cs typeface="Times New Roman" panose="02020603050405020304" pitchFamily="18" charset="0"/>
              </a:rPr>
              <a:t>x </a:t>
            </a:r>
            <a:r>
              <a:rPr lang="en-US" sz="2000" dirty="0">
                <a:latin typeface="Calibri" panose="020F0502020204030204" pitchFamily="34" charset="0"/>
                <a:cs typeface="Times New Roman" panose="02020603050405020304" pitchFamily="18" charset="0"/>
              </a:rPr>
              <a:t>in terms of </a:t>
            </a:r>
            <a:r>
              <a:rPr lang="en-US" sz="2000" i="1" dirty="0">
                <a:latin typeface="Calibri" panose="020F0502020204030204" pitchFamily="34" charset="0"/>
                <a:cs typeface="Times New Roman" panose="02020603050405020304" pitchFamily="18" charset="0"/>
              </a:rPr>
              <a:t>z</a:t>
            </a:r>
            <a:r>
              <a:rPr lang="en-US" sz="2000" dirty="0">
                <a:latin typeface="Calibri" panose="020F0502020204030204" pitchFamily="34" charset="0"/>
                <a:cs typeface="Times New Roman" panose="02020603050405020304" pitchFamily="18" charset="0"/>
              </a:rPr>
              <a:t>  </a:t>
            </a:r>
          </a:p>
          <a:p>
            <a:r>
              <a:rPr lang="en-US" dirty="0">
                <a:latin typeface="Calibri" panose="020F0502020204030204" pitchFamily="34" charset="0"/>
                <a:cs typeface="Times New Roman" panose="02020603050405020304" pitchFamily="18" charset="0"/>
              </a:rPr>
              <a:t>Note that H &gt;3 and H ≥ z so the term under the radical is non-negative</a:t>
            </a:r>
          </a:p>
          <a:p>
            <a:r>
              <a:rPr lang="en-US" sz="2000" dirty="0">
                <a:latin typeface="Calibri" panose="020F0502020204030204" pitchFamily="34" charset="0"/>
                <a:cs typeface="Times New Roman" panose="02020603050405020304" pitchFamily="18" charset="0"/>
              </a:rPr>
              <a:t>This will serve as our radius function</a:t>
            </a:r>
          </a:p>
          <a:p>
            <a:r>
              <a:rPr lang="en-US" sz="2000" dirty="0">
                <a:latin typeface="Calibri" panose="020F0502020204030204" pitchFamily="34" charset="0"/>
                <a:cs typeface="Times New Roman" panose="02020603050405020304" pitchFamily="18" charset="0"/>
              </a:rPr>
              <a:t> We get:  </a:t>
            </a:r>
          </a:p>
          <a:p>
            <a:pPr marL="0" indent="0">
              <a:buNone/>
            </a:pPr>
            <a:r>
              <a:rPr lang="en-US" dirty="0">
                <a:latin typeface="Calibri" panose="020F0502020204030204" pitchFamily="34" charset="0"/>
                <a:cs typeface="Times New Roman" panose="02020603050405020304" pitchFamily="18" charset="0"/>
              </a:rPr>
              <a:t> </a:t>
            </a:r>
            <a:endParaRPr lang="en-US" sz="2000" dirty="0">
              <a:latin typeface="Calibri" panose="020F0502020204030204" pitchFamily="34" charset="0"/>
              <a:cs typeface="Times New Roman" panose="02020603050405020304" pitchFamily="18" charset="0"/>
            </a:endParaRPr>
          </a:p>
          <a:p>
            <a:pPr marL="0" indent="0">
              <a:buNone/>
            </a:pPr>
            <a:endParaRPr lang="en-US" dirty="0">
              <a:latin typeface="Calibri" panose="020F0502020204030204" pitchFamily="34" charset="0"/>
              <a:cs typeface="Times New Roman" panose="02020603050405020304" pitchFamily="18" charset="0"/>
            </a:endParaRPr>
          </a:p>
          <a:p>
            <a:pPr marL="0" indent="0">
              <a:buNone/>
            </a:pPr>
            <a:endParaRPr lang="en-US" sz="2000" dirty="0">
              <a:latin typeface="Calibri" panose="020F0502020204030204" pitchFamily="34" charset="0"/>
              <a:cs typeface="Times New Roman" panose="02020603050405020304" pitchFamily="18" charset="0"/>
            </a:endParaRPr>
          </a:p>
          <a:p>
            <a:pPr marL="0" indent="0">
              <a:buNone/>
            </a:pPr>
            <a:r>
              <a:rPr lang="en-US" dirty="0">
                <a:latin typeface="Calibri" panose="020F0502020204030204" pitchFamily="34" charset="0"/>
                <a:cs typeface="Times New Roman" panose="02020603050405020304" pitchFamily="18" charset="0"/>
              </a:rPr>
              <a:t> </a:t>
            </a:r>
            <a:endParaRPr lang="en-US" sz="2000" dirty="0">
              <a:latin typeface="Calibri" panose="020F0502020204030204" pitchFamily="34" charset="0"/>
              <a:cs typeface="Times New Roman" panose="02020603050405020304" pitchFamily="18" charset="0"/>
            </a:endParaRPr>
          </a:p>
          <a:p>
            <a:pPr marL="0" indent="0">
              <a:buNone/>
            </a:pPr>
            <a:endParaRPr lang="en-US" i="1" dirty="0"/>
          </a:p>
        </p:txBody>
      </p:sp>
      <p:pic>
        <p:nvPicPr>
          <p:cNvPr id="4" name="Picture 3" descr="x equals square root of fraction numerator open parentheses z minus H close parentheses 39 squared over denominator cos squared open parentheses t close parentheses open parentheses 3 minus H close parentheses end fraction end root" title="{&quot;mathml&quot;:&quot;&lt;math style=\&quot;font-family:stix;font-size:16px;\&quot; xmlns=\&quot;http://www.w3.org/1998/Math/MathML\&quot;&gt;&lt;mstyle mathsize=\&quot;16px\&quot;&gt;&lt;mi&gt;x&lt;/mi&gt;&lt;mo&gt;=&lt;/mo&gt;&lt;msqrt&gt;&lt;mfrac&gt;&lt;mrow&gt;&lt;mfenced&gt;&lt;mrow&gt;&lt;mi&gt;z&lt;/mi&gt;&lt;mo&gt;-&lt;/mo&gt;&lt;mi&gt;H&lt;/mi&gt;&lt;/mrow&gt;&lt;/mfenced&gt;&lt;msup&gt;&lt;mn&gt;39&lt;/mn&gt;&lt;mn&gt;2&lt;/mn&gt;&lt;/msup&gt;&lt;/mrow&gt;&lt;mrow&gt;&lt;msup&gt;&lt;mi&gt;cos&lt;/mi&gt;&lt;mn&gt;2&lt;/mn&gt;&lt;/msup&gt;&lt;mfenced&gt;&lt;mi&gt;t&lt;/mi&gt;&lt;/mfenced&gt;&lt;mfenced&gt;&lt;mrow&gt;&lt;mn&gt;3&lt;/mn&gt;&lt;mo&gt;-&lt;/mo&gt;&lt;mi&gt;H&lt;/mi&gt;&lt;/mrow&gt;&lt;/mfenced&gt;&lt;/mrow&gt;&lt;/mfrac&gt;&lt;/msqrt&gt;&lt;/mstyle&gt;&lt;/math&gt;&quot;}">
            <a:extLst>
              <a:ext uri="{FF2B5EF4-FFF2-40B4-BE49-F238E27FC236}">
                <a16:creationId xmlns:a16="http://schemas.microsoft.com/office/drawing/2014/main" id="{4A3B53E8-43AC-949B-8FF8-2FFCEE9EDEA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9975" y="4305301"/>
            <a:ext cx="3408278" cy="1116262"/>
          </a:xfrm>
          <a:prstGeom prst="rect">
            <a:avLst/>
          </a:prstGeom>
        </p:spPr>
      </p:pic>
    </p:spTree>
    <p:extLst>
      <p:ext uri="{BB962C8B-B14F-4D97-AF65-F5344CB8AC3E}">
        <p14:creationId xmlns:p14="http://schemas.microsoft.com/office/powerpoint/2010/main" val="20252955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CCEDD-84A5-D083-7D8C-36D1E7D0DF1F}"/>
              </a:ext>
            </a:extLst>
          </p:cNvPr>
          <p:cNvSpPr>
            <a:spLocks noGrp="1"/>
          </p:cNvSpPr>
          <p:nvPr>
            <p:ph type="title"/>
          </p:nvPr>
        </p:nvSpPr>
        <p:spPr/>
        <p:txBody>
          <a:bodyPr/>
          <a:lstStyle/>
          <a:p>
            <a:r>
              <a:rPr lang="en-US" dirty="0"/>
              <a:t>The Short Serve Part V</a:t>
            </a:r>
          </a:p>
        </p:txBody>
      </p:sp>
      <p:sp>
        <p:nvSpPr>
          <p:cNvPr id="3" name="Content Placeholder 2">
            <a:extLst>
              <a:ext uri="{FF2B5EF4-FFF2-40B4-BE49-F238E27FC236}">
                <a16:creationId xmlns:a16="http://schemas.microsoft.com/office/drawing/2014/main" id="{8E9FC8A9-EFAC-8A85-0571-644E1BCC95B0}"/>
              </a:ext>
            </a:extLst>
          </p:cNvPr>
          <p:cNvSpPr>
            <a:spLocks noGrp="1"/>
          </p:cNvSpPr>
          <p:nvPr>
            <p:ph idx="1"/>
          </p:nvPr>
        </p:nvSpPr>
        <p:spPr/>
        <p:txBody>
          <a:bodyPr/>
          <a:lstStyle/>
          <a:p>
            <a:r>
              <a:rPr lang="en-US" dirty="0"/>
              <a:t>Using this radius function, we get a paraboloid with the equation:    </a:t>
            </a:r>
          </a:p>
          <a:p>
            <a:endParaRPr lang="en-US" dirty="0"/>
          </a:p>
          <a:p>
            <a:pPr marL="0" indent="0">
              <a:buNone/>
            </a:pPr>
            <a:r>
              <a:rPr lang="en-US" dirty="0"/>
              <a:t>     </a:t>
            </a:r>
          </a:p>
        </p:txBody>
      </p:sp>
      <p:pic>
        <p:nvPicPr>
          <p:cNvPr id="4" name="Picture 3" descr="x squared plus y squared equals space fraction numerator open parentheses z minus H close parentheses 39 squared over denominator cos squared open parentheses t close parentheses open parentheses 3 minus H close parentheses end fraction" title="{&quot;mathml&quot;:&quot;&lt;math style=\&quot;font-family:stix;font-size:16px;\&quot; xmlns=\&quot;http://www.w3.org/1998/Math/MathML\&quot;&gt;&lt;mstyle mathsize=\&quot;16px\&quot;&gt;&lt;msup&gt;&lt;mi&gt;x&lt;/mi&gt;&lt;mn&gt;2&lt;/mn&gt;&lt;/msup&gt;&lt;mo&gt;+&lt;/mo&gt;&lt;msup&gt;&lt;mi&gt;y&lt;/mi&gt;&lt;mn&gt;2&lt;/mn&gt;&lt;/msup&gt;&lt;mo&gt;=&lt;/mo&gt;&lt;mo&gt;&amp;#xA0;&lt;/mo&gt;&lt;mfrac&gt;&lt;mrow&gt;&lt;mfenced&gt;&lt;mrow&gt;&lt;mi&gt;z&lt;/mi&gt;&lt;mo&gt;-&lt;/mo&gt;&lt;mi&gt;H&lt;/mi&gt;&lt;/mrow&gt;&lt;/mfenced&gt;&lt;msup&gt;&lt;mn&gt;39&lt;/mn&gt;&lt;mn&gt;2&lt;/mn&gt;&lt;/msup&gt;&lt;/mrow&gt;&lt;mrow&gt;&lt;msup&gt;&lt;mi&gt;cos&lt;/mi&gt;&lt;mn&gt;2&lt;/mn&gt;&lt;/msup&gt;&lt;mfenced&gt;&lt;mi&gt;t&lt;/mi&gt;&lt;/mfenced&gt;&lt;mfenced&gt;&lt;mrow&gt;&lt;mn&gt;3&lt;/mn&gt;&lt;mo&gt;-&lt;/mo&gt;&lt;mi&gt;H&lt;/mi&gt;&lt;/mrow&gt;&lt;/mfenced&gt;&lt;/mrow&gt;&lt;/mfrac&gt;&lt;/mstyle&gt;&lt;/math&gt;&quot;}">
            <a:extLst>
              <a:ext uri="{FF2B5EF4-FFF2-40B4-BE49-F238E27FC236}">
                <a16:creationId xmlns:a16="http://schemas.microsoft.com/office/drawing/2014/main" id="{CFD300BB-EB8B-D832-F2EF-C113DA83F5C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4754" y="2790826"/>
            <a:ext cx="3746164" cy="859472"/>
          </a:xfrm>
          <a:prstGeom prst="rect">
            <a:avLst/>
          </a:prstGeom>
        </p:spPr>
      </p:pic>
    </p:spTree>
    <p:extLst>
      <p:ext uri="{BB962C8B-B14F-4D97-AF65-F5344CB8AC3E}">
        <p14:creationId xmlns:p14="http://schemas.microsoft.com/office/powerpoint/2010/main" val="3671216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3B4DB-FFBA-22B9-2911-3951A17C87D1}"/>
              </a:ext>
            </a:extLst>
          </p:cNvPr>
          <p:cNvSpPr>
            <a:spLocks noGrp="1"/>
          </p:cNvSpPr>
          <p:nvPr>
            <p:ph type="title"/>
          </p:nvPr>
        </p:nvSpPr>
        <p:spPr>
          <a:xfrm>
            <a:off x="531811" y="218720"/>
            <a:ext cx="9404723" cy="1400530"/>
          </a:xfrm>
        </p:spPr>
        <p:txBody>
          <a:bodyPr/>
          <a:lstStyle/>
          <a:p>
            <a:r>
              <a:rPr lang="en-US" dirty="0"/>
              <a:t>The Short Serve Part VI</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75C28D0-BBD4-DCCD-4503-F319D3DC5BC0}"/>
                  </a:ext>
                </a:extLst>
              </p:cNvPr>
              <p:cNvSpPr>
                <a:spLocks noGrp="1"/>
              </p:cNvSpPr>
              <p:nvPr>
                <p:ph idx="1"/>
              </p:nvPr>
            </p:nvSpPr>
            <p:spPr>
              <a:xfrm>
                <a:off x="1103312" y="1619250"/>
                <a:ext cx="10136188" cy="4629149"/>
              </a:xfrm>
            </p:spPr>
            <p:txBody>
              <a:bodyPr/>
              <a:lstStyle/>
              <a:p>
                <a:r>
                  <a:rPr lang="en-US" dirty="0"/>
                  <a:t>The plane P(</a:t>
                </a:r>
                <a:r>
                  <a:rPr lang="en-US" i="1" dirty="0"/>
                  <a:t>t</a:t>
                </a:r>
                <a:r>
                  <a:rPr lang="en-US" dirty="0"/>
                  <a:t>) has the following equation: </a:t>
                </a:r>
                <a14:m>
                  <m:oMath xmlns:m="http://schemas.openxmlformats.org/officeDocument/2006/math">
                    <m:r>
                      <m:rPr>
                        <m:sty m:val="p"/>
                      </m:rPr>
                      <a:rPr lang="en-US" b="0" i="0" smtClean="0">
                        <a:latin typeface="Cambria Math" panose="02040503050406030204" pitchFamily="18" charset="0"/>
                      </a:rPr>
                      <m:t>cos</m:t>
                    </m:r>
                    <m:r>
                      <a:rPr lang="en-US" b="0" i="1" smtClean="0">
                        <a:latin typeface="Cambria Math" panose="02040503050406030204" pitchFamily="18" charset="0"/>
                      </a:rPr>
                      <m:t>⁡(</m:t>
                    </m:r>
                    <m:r>
                      <a:rPr lang="en-US" b="0" i="1" smtClean="0">
                        <a:latin typeface="Cambria Math" panose="02040503050406030204" pitchFamily="18" charset="0"/>
                      </a:rPr>
                      <m:t>𝑡</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m:rPr>
                            <m:sty m:val="p"/>
                          </m:rPr>
                          <a:rPr lang="el-GR" b="0" i="1" smtClean="0">
                            <a:latin typeface="Cambria Math" panose="02040503050406030204" pitchFamily="18" charset="0"/>
                          </a:rPr>
                          <m:t>π</m:t>
                        </m:r>
                      </m:num>
                      <m:den>
                        <m:r>
                          <a:rPr lang="en-US" b="0" i="1" smtClean="0">
                            <a:latin typeface="Cambria Math" panose="02040503050406030204" pitchFamily="18" charset="0"/>
                          </a:rPr>
                          <m:t>2</m:t>
                        </m:r>
                      </m:den>
                    </m:f>
                    <m:r>
                      <a:rPr lang="en-US" b="0" i="1" smtClean="0">
                        <a:latin typeface="Cambria Math" panose="02040503050406030204" pitchFamily="18" charset="0"/>
                      </a:rPr>
                      <m:t>)</m:t>
                    </m:r>
                  </m:oMath>
                </a14:m>
                <a:r>
                  <a:rPr lang="en-US" dirty="0"/>
                  <a:t>x + sin(</a:t>
                </a:r>
                <a14:m>
                  <m:oMath xmlns:m="http://schemas.openxmlformats.org/officeDocument/2006/math">
                    <m:r>
                      <a:rPr lang="en-US" i="1">
                        <a:latin typeface="Cambria Math" panose="02040503050406030204" pitchFamily="18" charset="0"/>
                      </a:rPr>
                      <m:t>𝑡</m:t>
                    </m:r>
                    <m:r>
                      <a:rPr lang="en-US" i="1">
                        <a:latin typeface="Cambria Math" panose="02040503050406030204" pitchFamily="18" charset="0"/>
                      </a:rPr>
                      <m:t>+</m:t>
                    </m:r>
                    <m:f>
                      <m:fPr>
                        <m:ctrlPr>
                          <a:rPr lang="en-US" i="1">
                            <a:latin typeface="Cambria Math" panose="02040503050406030204" pitchFamily="18" charset="0"/>
                          </a:rPr>
                        </m:ctrlPr>
                      </m:fPr>
                      <m:num>
                        <m:r>
                          <m:rPr>
                            <m:sty m:val="p"/>
                          </m:rPr>
                          <a:rPr lang="el-GR" i="1">
                            <a:latin typeface="Cambria Math" panose="02040503050406030204" pitchFamily="18" charset="0"/>
                          </a:rPr>
                          <m:t>π</m:t>
                        </m:r>
                      </m:num>
                      <m:den>
                        <m:r>
                          <a:rPr lang="en-US" i="1">
                            <a:latin typeface="Cambria Math" panose="02040503050406030204" pitchFamily="18" charset="0"/>
                          </a:rPr>
                          <m:t>2</m:t>
                        </m:r>
                      </m:den>
                    </m:f>
                  </m:oMath>
                </a14:m>
                <a:r>
                  <a:rPr lang="en-US" dirty="0"/>
                  <a:t>)y=0</a:t>
                </a:r>
              </a:p>
              <a:p>
                <a:r>
                  <a:rPr lang="en-US" dirty="0"/>
                  <a:t>This simplifies to </a:t>
                </a:r>
                <a14:m>
                  <m:oMath xmlns:m="http://schemas.openxmlformats.org/officeDocument/2006/math">
                    <m:r>
                      <a:rPr lang="en-US" b="0" i="1" smtClean="0">
                        <a:latin typeface="Cambria Math" panose="02040503050406030204" pitchFamily="18" charset="0"/>
                      </a:rPr>
                      <m:t>−</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sin</m:t>
                        </m:r>
                      </m:fName>
                      <m:e>
                        <m:d>
                          <m:dPr>
                            <m:ctrlPr>
                              <a:rPr lang="en-US" b="0" i="1" smtClean="0">
                                <a:latin typeface="Cambria Math" panose="02040503050406030204" pitchFamily="18" charset="0"/>
                              </a:rPr>
                            </m:ctrlPr>
                          </m:dPr>
                          <m:e>
                            <m:r>
                              <a:rPr lang="en-US" b="0" i="1" smtClean="0">
                                <a:latin typeface="Cambria Math" panose="02040503050406030204" pitchFamily="18" charset="0"/>
                              </a:rPr>
                              <m:t>𝑡</m:t>
                            </m:r>
                          </m:e>
                        </m:d>
                      </m:e>
                    </m:func>
                    <m:r>
                      <a:rPr lang="en-US" b="0" i="1" smtClean="0">
                        <a:latin typeface="Cambria Math" panose="02040503050406030204" pitchFamily="18" charset="0"/>
                      </a:rPr>
                      <m:t>𝑥</m:t>
                    </m:r>
                    <m:r>
                      <a:rPr lang="en-US" b="0" i="1" smtClean="0">
                        <a:latin typeface="Cambria Math" panose="02040503050406030204" pitchFamily="18" charset="0"/>
                      </a:rPr>
                      <m:t>+</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cos</m:t>
                        </m:r>
                      </m:fName>
                      <m:e>
                        <m:d>
                          <m:dPr>
                            <m:ctrlPr>
                              <a:rPr lang="en-US" b="0" i="1" smtClean="0">
                                <a:latin typeface="Cambria Math" panose="02040503050406030204" pitchFamily="18" charset="0"/>
                              </a:rPr>
                            </m:ctrlPr>
                          </m:dPr>
                          <m:e>
                            <m:r>
                              <a:rPr lang="en-US" b="0" i="1" smtClean="0">
                                <a:latin typeface="Cambria Math" panose="02040503050406030204" pitchFamily="18" charset="0"/>
                              </a:rPr>
                              <m:t>𝑡</m:t>
                            </m:r>
                          </m:e>
                        </m:d>
                      </m:e>
                    </m:func>
                    <m:r>
                      <a:rPr lang="en-US" b="0" i="1" smtClean="0">
                        <a:latin typeface="Cambria Math" panose="02040503050406030204" pitchFamily="18" charset="0"/>
                      </a:rPr>
                      <m:t>𝑦</m:t>
                    </m:r>
                    <m:r>
                      <a:rPr lang="en-US" b="0" i="1" smtClean="0">
                        <a:latin typeface="Cambria Math" panose="02040503050406030204" pitchFamily="18" charset="0"/>
                      </a:rPr>
                      <m:t>=0 </m:t>
                    </m:r>
                  </m:oMath>
                </a14:m>
                <a:r>
                  <a:rPr lang="en-US" dirty="0"/>
                  <a:t> or just </a:t>
                </a:r>
                <a14:m>
                  <m:oMath xmlns:m="http://schemas.openxmlformats.org/officeDocument/2006/math">
                    <m:r>
                      <a:rPr lang="en-US" b="0" i="1" smtClean="0">
                        <a:latin typeface="Cambria Math" panose="02040503050406030204" pitchFamily="18" charset="0"/>
                      </a:rPr>
                      <m:t>𝑦</m:t>
                    </m:r>
                    <m:r>
                      <a:rPr lang="en-US" b="0" i="1" smtClean="0">
                        <a:latin typeface="Cambria Math" panose="02040503050406030204" pitchFamily="18" charset="0"/>
                      </a:rPr>
                      <m:t>=</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tan</m:t>
                        </m:r>
                      </m:fName>
                      <m:e>
                        <m:d>
                          <m:dPr>
                            <m:ctrlPr>
                              <a:rPr lang="en-US" b="0" i="1" smtClean="0">
                                <a:latin typeface="Cambria Math" panose="02040503050406030204" pitchFamily="18" charset="0"/>
                              </a:rPr>
                            </m:ctrlPr>
                          </m:dPr>
                          <m:e>
                            <m:r>
                              <a:rPr lang="en-US" b="0" i="1" smtClean="0">
                                <a:latin typeface="Cambria Math" panose="02040503050406030204" pitchFamily="18" charset="0"/>
                              </a:rPr>
                              <m:t>𝑡</m:t>
                            </m:r>
                          </m:e>
                        </m:d>
                      </m:e>
                    </m:func>
                    <m:r>
                      <a:rPr lang="en-US" b="0" i="1" smtClean="0">
                        <a:latin typeface="Cambria Math" panose="02040503050406030204" pitchFamily="18" charset="0"/>
                      </a:rPr>
                      <m:t>𝑥</m:t>
                    </m:r>
                    <m:r>
                      <a:rPr lang="en-US" b="0" i="1" smtClean="0">
                        <a:latin typeface="Cambria Math" panose="02040503050406030204" pitchFamily="18" charset="0"/>
                      </a:rPr>
                      <m:t> </m:t>
                    </m:r>
                  </m:oMath>
                </a14:m>
                <a:endParaRPr lang="en-US" dirty="0"/>
              </a:p>
              <a:p>
                <a:r>
                  <a:rPr lang="en-US" dirty="0"/>
                  <a:t>Intersecting this with our paraboloid yields the space curve given by parametric equations:</a:t>
                </a:r>
              </a:p>
              <a:p>
                <a:pPr marL="0" indent="0">
                  <a:buNone/>
                </a:pPr>
                <a14:m>
                  <m:oMath xmlns:m="http://schemas.openxmlformats.org/officeDocument/2006/math">
                    <m:r>
                      <a:rPr lang="en-US" sz="2400" i="1" smtClean="0">
                        <a:effectLst/>
                        <a:latin typeface="Cambria Math" panose="02040503050406030204" pitchFamily="18" charset="0"/>
                        <a:ea typeface="Calibri" panose="020F0502020204030204" pitchFamily="34" charset="0"/>
                        <a:cs typeface="Times New Roman" panose="02020603050405020304" pitchFamily="18" charset="0"/>
                      </a:rPr>
                      <m:t>𝑥</m:t>
                    </m:r>
                    <m:r>
                      <a:rPr lang="en-US" sz="2400" i="1" smtClean="0">
                        <a:effectLst/>
                        <a:latin typeface="Cambria Math" panose="02040503050406030204" pitchFamily="18" charset="0"/>
                        <a:ea typeface="Calibri" panose="020F0502020204030204" pitchFamily="34" charset="0"/>
                        <a:cs typeface="Times New Roman" panose="02020603050405020304" pitchFamily="18" charset="0"/>
                      </a:rPr>
                      <m:t>=39</m:t>
                    </m:r>
                    <m:rad>
                      <m:radPr>
                        <m:degHide m:val="on"/>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radPr>
                      <m:deg/>
                      <m:e>
                        <m:r>
                          <a:rPr lang="en-US" sz="2400" i="1">
                            <a:effectLst/>
                            <a:latin typeface="Cambria Math" panose="02040503050406030204" pitchFamily="18" charset="0"/>
                            <a:ea typeface="Calibri" panose="020F0502020204030204" pitchFamily="34" charset="0"/>
                            <a:cs typeface="Times New Roman" panose="02020603050405020304" pitchFamily="18" charset="0"/>
                          </a:rPr>
                          <m:t>(</m:t>
                        </m:r>
                        <m:r>
                          <a:rPr lang="en-US" sz="2400" i="1">
                            <a:effectLst/>
                            <a:latin typeface="Cambria Math" panose="02040503050406030204" pitchFamily="18" charset="0"/>
                            <a:ea typeface="Calibri" panose="020F0502020204030204" pitchFamily="34" charset="0"/>
                            <a:cs typeface="Times New Roman" panose="02020603050405020304" pitchFamily="18" charset="0"/>
                          </a:rPr>
                          <m:t>𝑧</m:t>
                        </m:r>
                        <m:r>
                          <a:rPr lang="en-US" sz="2400" i="1">
                            <a:effectLst/>
                            <a:latin typeface="Cambria Math" panose="02040503050406030204" pitchFamily="18" charset="0"/>
                            <a:ea typeface="Calibri" panose="020F0502020204030204" pitchFamily="34" charset="0"/>
                            <a:cs typeface="Times New Roman" panose="02020603050405020304" pitchFamily="18" charset="0"/>
                          </a:rPr>
                          <m:t>−</m:t>
                        </m:r>
                        <m:r>
                          <a:rPr lang="en-US" sz="2400" i="1">
                            <a:effectLst/>
                            <a:latin typeface="Cambria Math" panose="02040503050406030204" pitchFamily="18" charset="0"/>
                            <a:ea typeface="Calibri" panose="020F0502020204030204" pitchFamily="34" charset="0"/>
                            <a:cs typeface="Times New Roman" panose="02020603050405020304" pitchFamily="18" charset="0"/>
                          </a:rPr>
                          <m:t>𝐻</m:t>
                        </m:r>
                        <m:r>
                          <a:rPr lang="en-US" sz="2400" i="1">
                            <a:effectLst/>
                            <a:latin typeface="Cambria Math" panose="02040503050406030204" pitchFamily="18" charset="0"/>
                            <a:ea typeface="Calibri" panose="020F0502020204030204" pitchFamily="34" charset="0"/>
                            <a:cs typeface="Times New Roman" panose="02020603050405020304" pitchFamily="18" charset="0"/>
                          </a:rPr>
                          <m:t>)/(3−</m:t>
                        </m:r>
                        <m:r>
                          <a:rPr lang="en-US" sz="2400" i="1">
                            <a:effectLst/>
                            <a:latin typeface="Cambria Math" panose="02040503050406030204" pitchFamily="18" charset="0"/>
                            <a:ea typeface="Calibri" panose="020F0502020204030204" pitchFamily="34" charset="0"/>
                            <a:cs typeface="Times New Roman" panose="02020603050405020304" pitchFamily="18" charset="0"/>
                          </a:rPr>
                          <m:t>𝐻</m:t>
                        </m:r>
                        <m:r>
                          <a:rPr lang="en-US" sz="2400" i="1">
                            <a:effectLst/>
                            <a:latin typeface="Cambria Math" panose="02040503050406030204" pitchFamily="18" charset="0"/>
                            <a:ea typeface="Calibri" panose="020F0502020204030204" pitchFamily="34" charset="0"/>
                            <a:cs typeface="Times New Roman" panose="02020603050405020304" pitchFamily="18" charset="0"/>
                          </a:rPr>
                          <m:t>)</m:t>
                        </m:r>
                      </m:e>
                    </m:rad>
                  </m:oMath>
                </a14:m>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14:m>
                  <m:oMath xmlns:m="http://schemas.openxmlformats.org/officeDocument/2006/math">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=39 </m:t>
                    </m:r>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tan</m:t>
                    </m:r>
                    <m:r>
                      <a:rPr lang="en-US" sz="2400">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ad>
                      <m:radPr>
                        <m:degHide m:val="on"/>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radPr>
                      <m:deg/>
                      <m:e>
                        <m:r>
                          <a:rPr lang="en-US" sz="2400" i="1">
                            <a:effectLst/>
                            <a:latin typeface="Cambria Math" panose="02040503050406030204" pitchFamily="18" charset="0"/>
                            <a:ea typeface="Calibri" panose="020F0502020204030204" pitchFamily="34" charset="0"/>
                            <a:cs typeface="Times New Roman" panose="02020603050405020304" pitchFamily="18" charset="0"/>
                          </a:rPr>
                          <m:t>(</m:t>
                        </m:r>
                        <m:r>
                          <a:rPr lang="en-US" sz="2400" i="1">
                            <a:effectLst/>
                            <a:latin typeface="Cambria Math" panose="02040503050406030204" pitchFamily="18" charset="0"/>
                            <a:ea typeface="Calibri" panose="020F0502020204030204" pitchFamily="34" charset="0"/>
                            <a:cs typeface="Times New Roman" panose="02020603050405020304" pitchFamily="18" charset="0"/>
                          </a:rPr>
                          <m:t>𝑧</m:t>
                        </m:r>
                        <m:r>
                          <a:rPr lang="en-US" sz="2400" i="1">
                            <a:effectLst/>
                            <a:latin typeface="Cambria Math" panose="02040503050406030204" pitchFamily="18" charset="0"/>
                            <a:ea typeface="Calibri" panose="020F0502020204030204" pitchFamily="34" charset="0"/>
                            <a:cs typeface="Times New Roman" panose="02020603050405020304" pitchFamily="18" charset="0"/>
                          </a:rPr>
                          <m:t>−</m:t>
                        </m:r>
                        <m:r>
                          <a:rPr lang="en-US" sz="2400" i="1">
                            <a:effectLst/>
                            <a:latin typeface="Cambria Math" panose="02040503050406030204" pitchFamily="18" charset="0"/>
                            <a:ea typeface="Calibri" panose="020F0502020204030204" pitchFamily="34" charset="0"/>
                            <a:cs typeface="Times New Roman" panose="02020603050405020304" pitchFamily="18" charset="0"/>
                          </a:rPr>
                          <m:t>𝐻</m:t>
                        </m:r>
                        <m:r>
                          <a:rPr lang="en-US" sz="2400" i="1">
                            <a:effectLst/>
                            <a:latin typeface="Cambria Math" panose="02040503050406030204" pitchFamily="18" charset="0"/>
                            <a:ea typeface="Calibri" panose="020F0502020204030204" pitchFamily="34" charset="0"/>
                            <a:cs typeface="Times New Roman" panose="02020603050405020304" pitchFamily="18" charset="0"/>
                          </a:rPr>
                          <m:t>)/(3−</m:t>
                        </m:r>
                        <m:r>
                          <a:rPr lang="en-US" sz="2400" i="1">
                            <a:effectLst/>
                            <a:latin typeface="Cambria Math" panose="02040503050406030204" pitchFamily="18" charset="0"/>
                            <a:ea typeface="Calibri" panose="020F0502020204030204" pitchFamily="34" charset="0"/>
                            <a:cs typeface="Times New Roman" panose="02020603050405020304" pitchFamily="18" charset="0"/>
                          </a:rPr>
                          <m:t>𝐻</m:t>
                        </m:r>
                        <m:r>
                          <a:rPr lang="en-US" sz="2400" i="1">
                            <a:effectLst/>
                            <a:latin typeface="Cambria Math" panose="02040503050406030204" pitchFamily="18" charset="0"/>
                            <a:ea typeface="Calibri" panose="020F0502020204030204" pitchFamily="34" charset="0"/>
                            <a:cs typeface="Times New Roman" panose="02020603050405020304" pitchFamily="18" charset="0"/>
                          </a:rPr>
                          <m:t>)</m:t>
                        </m:r>
                      </m:e>
                    </m:rad>
                  </m:oMath>
                </a14:m>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400" i="1" dirty="0">
                    <a:effectLst/>
                    <a:latin typeface="Calibri" panose="020F0502020204030204" pitchFamily="34" charset="0"/>
                    <a:ea typeface="Times New Roman" panose="02020603050405020304" pitchFamily="18" charset="0"/>
                    <a:cs typeface="Times New Roman" panose="02020603050405020304" pitchFamily="18" charset="0"/>
                  </a:rPr>
                  <a:t>z</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 </a:t>
                </a:r>
                <a:r>
                  <a:rPr lang="en-US" sz="2400" i="1" dirty="0">
                    <a:effectLst/>
                    <a:latin typeface="Calibri" panose="020F0502020204030204" pitchFamily="34" charset="0"/>
                    <a:ea typeface="Times New Roman" panose="02020603050405020304" pitchFamily="18" charset="0"/>
                    <a:cs typeface="Times New Roman" panose="02020603050405020304" pitchFamily="18" charset="0"/>
                  </a:rPr>
                  <a:t>z</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mc:Choice>
        <mc:Fallback xmlns="">
          <p:sp>
            <p:nvSpPr>
              <p:cNvPr id="3" name="Content Placeholder 2">
                <a:extLst>
                  <a:ext uri="{FF2B5EF4-FFF2-40B4-BE49-F238E27FC236}">
                    <a16:creationId xmlns:a16="http://schemas.microsoft.com/office/drawing/2014/main" id="{575C28D0-BBD4-DCCD-4503-F319D3DC5BC0}"/>
                  </a:ext>
                </a:extLst>
              </p:cNvPr>
              <p:cNvSpPr>
                <a:spLocks noGrp="1" noRot="1" noChangeAspect="1" noMove="1" noResize="1" noEditPoints="1" noAdjustHandles="1" noChangeArrowheads="1" noChangeShapeType="1" noTextEdit="1"/>
              </p:cNvSpPr>
              <p:nvPr>
                <p:ph idx="1"/>
              </p:nvPr>
            </p:nvSpPr>
            <p:spPr>
              <a:xfrm>
                <a:off x="1103312" y="1619250"/>
                <a:ext cx="10136188" cy="4629149"/>
              </a:xfrm>
              <a:blipFill>
                <a:blip r:embed="rId2"/>
                <a:stretch>
                  <a:fillRect l="-301" t="-264"/>
                </a:stretch>
              </a:blipFill>
            </p:spPr>
            <p:txBody>
              <a:bodyPr/>
              <a:lstStyle/>
              <a:p>
                <a:r>
                  <a:rPr lang="en-US">
                    <a:noFill/>
                  </a:rPr>
                  <a:t> </a:t>
                </a:r>
              </a:p>
            </p:txBody>
          </p:sp>
        </mc:Fallback>
      </mc:AlternateContent>
    </p:spTree>
    <p:extLst>
      <p:ext uri="{BB962C8B-B14F-4D97-AF65-F5344CB8AC3E}">
        <p14:creationId xmlns:p14="http://schemas.microsoft.com/office/powerpoint/2010/main" val="3462600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7D9A5-42A4-0EA3-7BCD-1F89ACCFBA04}"/>
              </a:ext>
            </a:extLst>
          </p:cNvPr>
          <p:cNvSpPr>
            <a:spLocks noGrp="1"/>
          </p:cNvSpPr>
          <p:nvPr>
            <p:ph type="title"/>
          </p:nvPr>
        </p:nvSpPr>
        <p:spPr/>
        <p:txBody>
          <a:bodyPr/>
          <a:lstStyle/>
          <a:p>
            <a:r>
              <a:rPr lang="en-US" dirty="0"/>
              <a:t>The Short Serve Part VII</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1725BA3-37F3-DBD9-A0B7-20C1997D06C9}"/>
                  </a:ext>
                </a:extLst>
              </p:cNvPr>
              <p:cNvSpPr>
                <a:spLocks noGrp="1"/>
              </p:cNvSpPr>
              <p:nvPr>
                <p:ph idx="1"/>
              </p:nvPr>
            </p:nvSpPr>
            <p:spPr/>
            <p:txBody>
              <a:bodyPr>
                <a:normAutofit fontScale="85000" lnSpcReduction="10000"/>
              </a:bodyPr>
              <a:lstStyle/>
              <a:p>
                <a:r>
                  <a:rPr lang="en-US" dirty="0"/>
                  <a:t>Setting </a:t>
                </a:r>
                <a:r>
                  <a:rPr lang="en-US" i="1" dirty="0"/>
                  <a:t>z</a:t>
                </a:r>
                <a:r>
                  <a:rPr lang="en-US" dirty="0"/>
                  <a:t> = 0 in the equations for the trajectory we have just derived yields the coordinates of the point of landfall of the short serve in the chosen direction:</a:t>
                </a:r>
              </a:p>
              <a:p>
                <a:r>
                  <a:rPr lang="en-US" dirty="0">
                    <a:latin typeface="Calibri" panose="020F0502020204030204" pitchFamily="34" charset="0"/>
                    <a:ea typeface="Times New Roman" panose="02020603050405020304" pitchFamily="18" charset="0"/>
                    <a:cs typeface="Times New Roman" panose="02020603050405020304" pitchFamily="18" charset="0"/>
                  </a:rPr>
                  <a:t>(39</a:t>
                </a:r>
                <a14:m>
                  <m:oMath xmlns:m="http://schemas.openxmlformats.org/officeDocument/2006/math">
                    <m:rad>
                      <m:radPr>
                        <m:degHide m:val="on"/>
                        <m:ctrlPr>
                          <a:rPr lang="en-US" i="1">
                            <a:latin typeface="Cambria Math" panose="02040503050406030204" pitchFamily="18" charset="0"/>
                            <a:ea typeface="Times New Roman" panose="02020603050405020304" pitchFamily="18" charset="0"/>
                            <a:cs typeface="Times New Roman" panose="02020603050405020304" pitchFamily="18" charset="0"/>
                          </a:rPr>
                        </m:ctrlPr>
                      </m:radPr>
                      <m:deg/>
                      <m:e>
                        <m:r>
                          <a:rPr lang="en-US" i="1">
                            <a:latin typeface="Cambria Math" panose="02040503050406030204" pitchFamily="18" charset="0"/>
                            <a:ea typeface="Times New Roman" panose="02020603050405020304" pitchFamily="18" charset="0"/>
                            <a:cs typeface="Times New Roman" panose="02020603050405020304" pitchFamily="18" charset="0"/>
                          </a:rPr>
                          <m:t>−</m:t>
                        </m:r>
                        <m:r>
                          <a:rPr lang="en-US" i="1">
                            <a:latin typeface="Cambria Math" panose="02040503050406030204" pitchFamily="18" charset="0"/>
                            <a:ea typeface="Times New Roman" panose="02020603050405020304" pitchFamily="18" charset="0"/>
                            <a:cs typeface="Times New Roman" panose="02020603050405020304" pitchFamily="18" charset="0"/>
                          </a:rPr>
                          <m:t>𝐻</m:t>
                        </m:r>
                        <m:r>
                          <a:rPr lang="en-US" i="1">
                            <a:latin typeface="Cambria Math" panose="02040503050406030204" pitchFamily="18" charset="0"/>
                            <a:ea typeface="Times New Roman" panose="02020603050405020304" pitchFamily="18" charset="0"/>
                            <a:cs typeface="Times New Roman" panose="02020603050405020304" pitchFamily="18" charset="0"/>
                          </a:rPr>
                          <m:t>/(3−</m:t>
                        </m:r>
                        <m:r>
                          <a:rPr lang="en-US" i="1">
                            <a:latin typeface="Cambria Math" panose="02040503050406030204" pitchFamily="18" charset="0"/>
                            <a:ea typeface="Times New Roman" panose="02020603050405020304" pitchFamily="18" charset="0"/>
                            <a:cs typeface="Times New Roman" panose="02020603050405020304" pitchFamily="18" charset="0"/>
                          </a:rPr>
                          <m:t>𝐻</m:t>
                        </m:r>
                        <m:r>
                          <a:rPr lang="en-US" i="1">
                            <a:latin typeface="Cambria Math" panose="02040503050406030204" pitchFamily="18" charset="0"/>
                            <a:ea typeface="Times New Roman" panose="02020603050405020304" pitchFamily="18" charset="0"/>
                            <a:cs typeface="Times New Roman" panose="02020603050405020304" pitchFamily="18" charset="0"/>
                          </a:rPr>
                          <m:t>)</m:t>
                        </m:r>
                      </m:e>
                    </m:rad>
                    <m:r>
                      <a:rPr lang="en-US" i="1">
                        <a:latin typeface="Cambria Math" panose="02040503050406030204" pitchFamily="18" charset="0"/>
                        <a:ea typeface="Times New Roman" panose="02020603050405020304" pitchFamily="18" charset="0"/>
                        <a:cs typeface="Times New Roman" panose="02020603050405020304" pitchFamily="18" charset="0"/>
                      </a:rPr>
                      <m:t>, 39</m:t>
                    </m:r>
                    <m:func>
                      <m:funcPr>
                        <m:ctrlPr>
                          <a:rPr lang="en-US" i="1">
                            <a:latin typeface="Cambria Math" panose="02040503050406030204" pitchFamily="18" charset="0"/>
                            <a:ea typeface="Times New Roman" panose="02020603050405020304" pitchFamily="18" charset="0"/>
                            <a:cs typeface="Times New Roman" panose="02020603050405020304" pitchFamily="18" charset="0"/>
                          </a:rPr>
                        </m:ctrlPr>
                      </m:funcPr>
                      <m:fName>
                        <m:r>
                          <m:rPr>
                            <m:sty m:val="p"/>
                          </m:rPr>
                          <a:rPr lang="en-US">
                            <a:latin typeface="Cambria Math" panose="02040503050406030204" pitchFamily="18" charset="0"/>
                            <a:ea typeface="Times New Roman" panose="02020603050405020304" pitchFamily="18" charset="0"/>
                            <a:cs typeface="Times New Roman" panose="02020603050405020304" pitchFamily="18" charset="0"/>
                          </a:rPr>
                          <m:t>tan</m:t>
                        </m:r>
                      </m:fName>
                      <m:e>
                        <m:d>
                          <m:dPr>
                            <m:ctrlPr>
                              <a:rPr lang="en-US" i="1">
                                <a:latin typeface="Cambria Math" panose="02040503050406030204" pitchFamily="18" charset="0"/>
                                <a:ea typeface="Times New Roman" panose="02020603050405020304" pitchFamily="18" charset="0"/>
                                <a:cs typeface="Times New Roman" panose="02020603050405020304" pitchFamily="18" charset="0"/>
                              </a:rPr>
                            </m:ctrlPr>
                          </m:dPr>
                          <m:e>
                            <m:r>
                              <a:rPr lang="en-US" i="1">
                                <a:latin typeface="Cambria Math" panose="02040503050406030204" pitchFamily="18" charset="0"/>
                                <a:ea typeface="Times New Roman" panose="02020603050405020304" pitchFamily="18" charset="0"/>
                                <a:cs typeface="Times New Roman" panose="02020603050405020304" pitchFamily="18" charset="0"/>
                              </a:rPr>
                              <m:t>𝑡</m:t>
                            </m:r>
                          </m:e>
                        </m:d>
                      </m:e>
                    </m:func>
                    <m:rad>
                      <m:radPr>
                        <m:degHide m:val="on"/>
                        <m:ctrlPr>
                          <a:rPr lang="en-US" i="1">
                            <a:latin typeface="Cambria Math" panose="02040503050406030204" pitchFamily="18" charset="0"/>
                            <a:ea typeface="Times New Roman" panose="02020603050405020304" pitchFamily="18" charset="0"/>
                            <a:cs typeface="Times New Roman" panose="02020603050405020304" pitchFamily="18" charset="0"/>
                          </a:rPr>
                        </m:ctrlPr>
                      </m:radPr>
                      <m:deg/>
                      <m:e>
                        <m:r>
                          <a:rPr lang="en-US" i="1">
                            <a:latin typeface="Cambria Math" panose="02040503050406030204" pitchFamily="18" charset="0"/>
                            <a:ea typeface="Times New Roman" panose="02020603050405020304" pitchFamily="18" charset="0"/>
                            <a:cs typeface="Times New Roman" panose="02020603050405020304" pitchFamily="18" charset="0"/>
                          </a:rPr>
                          <m:t>−</m:t>
                        </m:r>
                        <m:f>
                          <m:fPr>
                            <m:ctrlPr>
                              <a:rPr lang="en-US" i="1">
                                <a:latin typeface="Cambria Math" panose="02040503050406030204" pitchFamily="18" charset="0"/>
                                <a:ea typeface="Times New Roman" panose="02020603050405020304" pitchFamily="18" charset="0"/>
                                <a:cs typeface="Times New Roman" panose="02020603050405020304" pitchFamily="18" charset="0"/>
                              </a:rPr>
                            </m:ctrlPr>
                          </m:fPr>
                          <m:num>
                            <m:r>
                              <a:rPr lang="en-US" i="1">
                                <a:latin typeface="Cambria Math" panose="02040503050406030204" pitchFamily="18" charset="0"/>
                                <a:ea typeface="Times New Roman" panose="02020603050405020304" pitchFamily="18" charset="0"/>
                                <a:cs typeface="Times New Roman" panose="02020603050405020304" pitchFamily="18" charset="0"/>
                              </a:rPr>
                              <m:t>𝐻</m:t>
                            </m:r>
                          </m:num>
                          <m:den>
                            <m:r>
                              <a:rPr lang="en-US" i="1">
                                <a:latin typeface="Cambria Math" panose="02040503050406030204" pitchFamily="18" charset="0"/>
                                <a:ea typeface="Times New Roman" panose="02020603050405020304" pitchFamily="18" charset="0"/>
                                <a:cs typeface="Times New Roman" panose="02020603050405020304" pitchFamily="18" charset="0"/>
                              </a:rPr>
                              <m:t>3−</m:t>
                            </m:r>
                            <m:r>
                              <a:rPr lang="en-US" i="1">
                                <a:latin typeface="Cambria Math" panose="02040503050406030204" pitchFamily="18" charset="0"/>
                                <a:ea typeface="Times New Roman" panose="02020603050405020304" pitchFamily="18" charset="0"/>
                                <a:cs typeface="Times New Roman" panose="02020603050405020304" pitchFamily="18" charset="0"/>
                              </a:rPr>
                              <m:t>𝐻</m:t>
                            </m:r>
                          </m:den>
                        </m:f>
                      </m:e>
                    </m:rad>
                    <m:r>
                      <a:rPr lang="en-US" i="1">
                        <a:latin typeface="Cambria Math" panose="02040503050406030204" pitchFamily="18" charset="0"/>
                        <a:ea typeface="Times New Roman" panose="02020603050405020304" pitchFamily="18" charset="0"/>
                        <a:cs typeface="Times New Roman" panose="02020603050405020304" pitchFamily="18" charset="0"/>
                      </a:rPr>
                      <m:t>, 0) </m:t>
                    </m:r>
                  </m:oMath>
                </a14:m>
                <a:endParaRPr lang="en-US" dirty="0"/>
              </a:p>
              <a:p>
                <a:r>
                  <a:rPr lang="en-US" dirty="0"/>
                  <a:t>The distance between this point and our server’s feet is </a:t>
                </a:r>
                <a14:m>
                  <m:oMath xmlns:m="http://schemas.openxmlformats.org/officeDocument/2006/math">
                    <m:f>
                      <m:fPr>
                        <m:ctrlPr>
                          <a:rPr lang="en-US" sz="1800" i="1" smtClean="0">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39</m:t>
                        </m:r>
                      </m:num>
                      <m:den>
                        <m:r>
                          <m:rPr>
                            <m:sty m:val="p"/>
                          </m:rPr>
                          <a:rPr lang="en-US" sz="1800">
                            <a:effectLst/>
                            <a:latin typeface="Cambria Math" panose="02040503050406030204" pitchFamily="18" charset="0"/>
                            <a:ea typeface="Times New Roman" panose="02020603050405020304" pitchFamily="18" charset="0"/>
                            <a:cs typeface="Times New Roman" panose="02020603050405020304" pitchFamily="18" charset="0"/>
                          </a:rPr>
                          <m:t>cos</m:t>
                        </m:r>
                        <m:r>
                          <a:rPr lang="en-US" sz="1800">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den>
                    </m:f>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rad>
                      <m:radPr>
                        <m:degHide m:val="on"/>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radPr>
                      <m:deg/>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𝐻</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𝐻</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−3)</m:t>
                        </m:r>
                      </m:e>
                    </m:rad>
                  </m:oMath>
                </a14:m>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p>
              <a:p>
                <a:r>
                  <a:rPr lang="en-US" dirty="0"/>
                  <a:t>In the next slide, we depict the paraboloid, the plane, P(</a:t>
                </a:r>
                <a:r>
                  <a:rPr lang="en-US" i="1" dirty="0"/>
                  <a:t>t</a:t>
                </a:r>
                <a:r>
                  <a:rPr lang="en-US" dirty="0"/>
                  <a:t>), and the trajectory of the ball </a:t>
                </a:r>
              </a:p>
              <a:p>
                <a:r>
                  <a:rPr lang="en-US" dirty="0"/>
                  <a:t>We have distorted the scale to improve clarity</a:t>
                </a:r>
              </a:p>
              <a:p>
                <a:pPr marL="0" indent="0">
                  <a:buNone/>
                </a:pPr>
                <a:endParaRPr lang="en-US" dirty="0"/>
              </a:p>
              <a:p>
                <a:pPr marL="0" indent="0">
                  <a:buNone/>
                </a:pPr>
                <a:r>
                  <a:rPr lang="en-US" dirty="0"/>
                  <a:t>                       </a:t>
                </a:r>
                <a:endParaRPr lang="en-US" sz="2400" dirty="0"/>
              </a:p>
              <a:p>
                <a:pPr marL="0" indent="0">
                  <a:buNone/>
                </a:pPr>
                <a:r>
                  <a:rPr lang="en-US" sz="2400" dirty="0"/>
                  <a:t>   </a:t>
                </a:r>
              </a:p>
              <a:p>
                <a:pPr marL="0" indent="0">
                  <a:buNone/>
                </a:pPr>
                <a:r>
                  <a:rPr lang="en-US" sz="2400" dirty="0"/>
                  <a:t>   </a:t>
                </a:r>
              </a:p>
            </p:txBody>
          </p:sp>
        </mc:Choice>
        <mc:Fallback xmlns="">
          <p:sp>
            <p:nvSpPr>
              <p:cNvPr id="3" name="Content Placeholder 2">
                <a:extLst>
                  <a:ext uri="{FF2B5EF4-FFF2-40B4-BE49-F238E27FC236}">
                    <a16:creationId xmlns:a16="http://schemas.microsoft.com/office/drawing/2014/main" id="{A1725BA3-37F3-DBD9-A0B7-20C1997D06C9}"/>
                  </a:ext>
                </a:extLst>
              </p:cNvPr>
              <p:cNvSpPr>
                <a:spLocks noGrp="1" noRot="1" noChangeAspect="1" noMove="1" noResize="1" noEditPoints="1" noAdjustHandles="1" noChangeArrowheads="1" noChangeShapeType="1" noTextEdit="1"/>
              </p:cNvSpPr>
              <p:nvPr>
                <p:ph idx="1"/>
              </p:nvPr>
            </p:nvSpPr>
            <p:spPr>
              <a:blipFill>
                <a:blip r:embed="rId2"/>
                <a:stretch>
                  <a:fillRect l="-136" t="-1163" r="-136"/>
                </a:stretch>
              </a:blipFill>
            </p:spPr>
            <p:txBody>
              <a:bodyPr/>
              <a:lstStyle/>
              <a:p>
                <a:r>
                  <a:rPr lang="en-US">
                    <a:noFill/>
                  </a:rPr>
                  <a:t> </a:t>
                </a:r>
              </a:p>
            </p:txBody>
          </p:sp>
        </mc:Fallback>
      </mc:AlternateContent>
    </p:spTree>
    <p:extLst>
      <p:ext uri="{BB962C8B-B14F-4D97-AF65-F5344CB8AC3E}">
        <p14:creationId xmlns:p14="http://schemas.microsoft.com/office/powerpoint/2010/main" val="34093594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68382-A221-F893-2223-8ADE05887A48}"/>
              </a:ext>
            </a:extLst>
          </p:cNvPr>
          <p:cNvSpPr>
            <a:spLocks noGrp="1"/>
          </p:cNvSpPr>
          <p:nvPr>
            <p:ph type="title"/>
          </p:nvPr>
        </p:nvSpPr>
        <p:spPr/>
        <p:txBody>
          <a:bodyPr/>
          <a:lstStyle/>
          <a:p>
            <a:r>
              <a:rPr lang="en-US" dirty="0"/>
              <a:t>The Short Serve Part VII</a:t>
            </a:r>
          </a:p>
        </p:txBody>
      </p:sp>
      <p:pic>
        <p:nvPicPr>
          <p:cNvPr id="5" name="Content Placeholder 4" descr="Chart&#10;&#10;Description automatically generated">
            <a:extLst>
              <a:ext uri="{FF2B5EF4-FFF2-40B4-BE49-F238E27FC236}">
                <a16:creationId xmlns:a16="http://schemas.microsoft.com/office/drawing/2014/main" id="{6B8C8309-265A-84B3-066F-DD284883D6F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79007" y="2052638"/>
            <a:ext cx="4195762" cy="4195762"/>
          </a:xfrm>
        </p:spPr>
      </p:pic>
    </p:spTree>
    <p:extLst>
      <p:ext uri="{BB962C8B-B14F-4D97-AF65-F5344CB8AC3E}">
        <p14:creationId xmlns:p14="http://schemas.microsoft.com/office/powerpoint/2010/main" val="1171031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A4D97-78D8-CD50-291F-709DBB06459F}"/>
              </a:ext>
            </a:extLst>
          </p:cNvPr>
          <p:cNvSpPr>
            <a:spLocks noGrp="1"/>
          </p:cNvSpPr>
          <p:nvPr>
            <p:ph type="title"/>
          </p:nvPr>
        </p:nvSpPr>
        <p:spPr/>
        <p:txBody>
          <a:bodyPr/>
          <a:lstStyle/>
          <a:p>
            <a:r>
              <a:rPr lang="en-US" dirty="0"/>
              <a:t>The Long Serve</a:t>
            </a:r>
          </a:p>
        </p:txBody>
      </p:sp>
      <p:sp>
        <p:nvSpPr>
          <p:cNvPr id="3" name="Content Placeholder 2">
            <a:extLst>
              <a:ext uri="{FF2B5EF4-FFF2-40B4-BE49-F238E27FC236}">
                <a16:creationId xmlns:a16="http://schemas.microsoft.com/office/drawing/2014/main" id="{D152E550-3110-281D-27E3-1DA52622BF62}"/>
              </a:ext>
            </a:extLst>
          </p:cNvPr>
          <p:cNvSpPr>
            <a:spLocks noGrp="1"/>
          </p:cNvSpPr>
          <p:nvPr>
            <p:ph idx="1"/>
          </p:nvPr>
        </p:nvSpPr>
        <p:spPr/>
        <p:txBody>
          <a:bodyPr/>
          <a:lstStyle/>
          <a:p>
            <a:r>
              <a:rPr lang="en-US" dirty="0"/>
              <a:t>Finding the point of landfall for the long serve in direction </a:t>
            </a:r>
            <a:r>
              <a:rPr lang="en-US" i="1" dirty="0"/>
              <a:t>t</a:t>
            </a:r>
            <a:r>
              <a:rPr lang="en-US" dirty="0"/>
              <a:t> is trivial </a:t>
            </a:r>
          </a:p>
          <a:p>
            <a:r>
              <a:rPr lang="en-US" dirty="0"/>
              <a:t>It has coordinates (60, 60 tan(</a:t>
            </a:r>
            <a:r>
              <a:rPr lang="en-US" i="1" dirty="0"/>
              <a:t>t</a:t>
            </a:r>
            <a:r>
              <a:rPr lang="en-US" dirty="0"/>
              <a:t>), 0)  </a:t>
            </a:r>
          </a:p>
        </p:txBody>
      </p:sp>
    </p:spTree>
    <p:extLst>
      <p:ext uri="{BB962C8B-B14F-4D97-AF65-F5344CB8AC3E}">
        <p14:creationId xmlns:p14="http://schemas.microsoft.com/office/powerpoint/2010/main" val="2798566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8B6DA-BB72-DB43-6795-E35EAD07F51A}"/>
              </a:ext>
            </a:extLst>
          </p:cNvPr>
          <p:cNvSpPr>
            <a:spLocks noGrp="1"/>
          </p:cNvSpPr>
          <p:nvPr>
            <p:ph type="title"/>
          </p:nvPr>
        </p:nvSpPr>
        <p:spPr/>
        <p:txBody>
          <a:bodyPr>
            <a:normAutofit/>
          </a:bodyPr>
          <a:lstStyle/>
          <a:p>
            <a:r>
              <a:rPr lang="en-US" sz="4000" dirty="0"/>
              <a:t>Consider the Tennis Serve</a:t>
            </a:r>
          </a:p>
        </p:txBody>
      </p:sp>
      <p:sp>
        <p:nvSpPr>
          <p:cNvPr id="3" name="Content Placeholder 2">
            <a:extLst>
              <a:ext uri="{FF2B5EF4-FFF2-40B4-BE49-F238E27FC236}">
                <a16:creationId xmlns:a16="http://schemas.microsoft.com/office/drawing/2014/main" id="{11BEB944-C8E6-203A-F764-FA23E3E20114}"/>
              </a:ext>
            </a:extLst>
          </p:cNvPr>
          <p:cNvSpPr>
            <a:spLocks noGrp="1"/>
          </p:cNvSpPr>
          <p:nvPr>
            <p:ph idx="1"/>
          </p:nvPr>
        </p:nvSpPr>
        <p:spPr/>
        <p:txBody>
          <a:bodyPr/>
          <a:lstStyle/>
          <a:p>
            <a:r>
              <a:rPr lang="en-US" dirty="0"/>
              <a:t>The server has two decisions to make</a:t>
            </a:r>
          </a:p>
          <a:p>
            <a:r>
              <a:rPr lang="en-US" dirty="0"/>
              <a:t>In what direction should she aim the ball?</a:t>
            </a:r>
          </a:p>
          <a:p>
            <a:r>
              <a:rPr lang="en-US" dirty="0"/>
              <a:t>With how much force should she hit it?</a:t>
            </a:r>
          </a:p>
        </p:txBody>
      </p:sp>
    </p:spTree>
    <p:extLst>
      <p:ext uri="{BB962C8B-B14F-4D97-AF65-F5344CB8AC3E}">
        <p14:creationId xmlns:p14="http://schemas.microsoft.com/office/powerpoint/2010/main" val="39832526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D6500-1266-B309-0C11-ED1CDB87FAEC}"/>
              </a:ext>
            </a:extLst>
          </p:cNvPr>
          <p:cNvSpPr>
            <a:spLocks noGrp="1"/>
          </p:cNvSpPr>
          <p:nvPr>
            <p:ph type="title"/>
          </p:nvPr>
        </p:nvSpPr>
        <p:spPr/>
        <p:txBody>
          <a:bodyPr/>
          <a:lstStyle/>
          <a:p>
            <a:r>
              <a:rPr lang="en-US" dirty="0"/>
              <a:t>The Distance Between the Points of Landfall and the Optimal Serve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BAEEC41-7A11-48A3-9940-C4821A3D4C60}"/>
                  </a:ext>
                </a:extLst>
              </p:cNvPr>
              <p:cNvSpPr>
                <a:spLocks noGrp="1"/>
              </p:cNvSpPr>
              <p:nvPr>
                <p:ph idx="1"/>
              </p:nvPr>
            </p:nvSpPr>
            <p:spPr/>
            <p:txBody>
              <a:bodyPr/>
              <a:lstStyle/>
              <a:p>
                <a:r>
                  <a:rPr lang="en-US" dirty="0"/>
                  <a:t>In a given direction, </a:t>
                </a:r>
                <a:r>
                  <a:rPr lang="en-US" i="1" dirty="0"/>
                  <a:t>t</a:t>
                </a:r>
                <a:r>
                  <a:rPr lang="en-US" dirty="0"/>
                  <a:t>, the distance between the points of landfall of the long serve and the short serve is:</a:t>
                </a:r>
              </a:p>
              <a:p>
                <a14:m>
                  <m:oMath xmlns:m="http://schemas.openxmlformats.org/officeDocument/2006/math">
                    <m:r>
                      <a:rPr lang="en-US" b="0" i="1" smtClean="0">
                        <a:latin typeface="Cambria Math" panose="02040503050406030204" pitchFamily="18" charset="0"/>
                      </a:rPr>
                      <m:t>𝐷</m:t>
                    </m:r>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m:rPr>
                            <m:sty m:val="p"/>
                          </m:rPr>
                          <a:rPr lang="en-US" b="0" i="0" smtClean="0">
                            <a:latin typeface="Cambria Math" panose="02040503050406030204" pitchFamily="18" charset="0"/>
                          </a:rPr>
                          <m:t>cos</m:t>
                        </m:r>
                        <m:r>
                          <a:rPr lang="en-US" b="0" i="1" smtClean="0">
                            <a:latin typeface="Cambria Math" panose="02040503050406030204" pitchFamily="18" charset="0"/>
                          </a:rPr>
                          <m:t>⁡(</m:t>
                        </m:r>
                        <m:r>
                          <a:rPr lang="en-US" b="0" i="1" smtClean="0">
                            <a:latin typeface="Cambria Math" panose="02040503050406030204" pitchFamily="18" charset="0"/>
                          </a:rPr>
                          <m:t>𝑡</m:t>
                        </m:r>
                        <m:r>
                          <a:rPr lang="en-US" b="0" i="1" smtClean="0">
                            <a:latin typeface="Cambria Math" panose="02040503050406030204" pitchFamily="18" charset="0"/>
                          </a:rPr>
                          <m:t>)</m:t>
                        </m:r>
                      </m:den>
                    </m:f>
                    <m:d>
                      <m:dPr>
                        <m:ctrlPr>
                          <a:rPr lang="en-US" b="0" i="1" smtClean="0">
                            <a:latin typeface="Cambria Math" panose="02040503050406030204" pitchFamily="18" charset="0"/>
                          </a:rPr>
                        </m:ctrlPr>
                      </m:dPr>
                      <m:e>
                        <m:r>
                          <a:rPr lang="en-US" b="0" i="1" smtClean="0">
                            <a:latin typeface="Cambria Math" panose="02040503050406030204" pitchFamily="18" charset="0"/>
                          </a:rPr>
                          <m:t>60−39</m:t>
                        </m:r>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𝐻</m:t>
                            </m:r>
                          </m:num>
                          <m:den>
                            <m:r>
                              <a:rPr lang="en-US" b="0" i="1" smtClean="0">
                                <a:latin typeface="Cambria Math" panose="02040503050406030204" pitchFamily="18" charset="0"/>
                                <a:ea typeface="Cambria Math" panose="02040503050406030204" pitchFamily="18" charset="0"/>
                              </a:rPr>
                              <m:t>𝐻</m:t>
                            </m:r>
                            <m:r>
                              <a:rPr lang="en-US" b="0" i="1" smtClean="0">
                                <a:latin typeface="Cambria Math" panose="02040503050406030204" pitchFamily="18" charset="0"/>
                                <a:ea typeface="Cambria Math" panose="02040503050406030204" pitchFamily="18" charset="0"/>
                              </a:rPr>
                              <m:t>−3</m:t>
                            </m:r>
                          </m:den>
                        </m:f>
                      </m:e>
                    </m:d>
                    <m:r>
                      <a:rPr lang="en-US" b="0" i="1" smtClean="0">
                        <a:latin typeface="Cambria Math" panose="02040503050406030204" pitchFamily="18" charset="0"/>
                      </a:rPr>
                      <m:t> </m:t>
                    </m:r>
                  </m:oMath>
                </a14:m>
                <a:endParaRPr lang="en-US" b="0" dirty="0"/>
              </a:p>
              <a:p>
                <a:r>
                  <a:rPr lang="en-US" dirty="0"/>
                  <a:t>This is clearly minimal when </a:t>
                </a:r>
                <a:r>
                  <a:rPr lang="en-US" i="1" dirty="0"/>
                  <a:t>t</a:t>
                </a:r>
                <a:r>
                  <a:rPr lang="en-US" dirty="0"/>
                  <a:t> = 0 and increases as </a:t>
                </a:r>
                <a:r>
                  <a:rPr lang="en-US" i="1" dirty="0"/>
                  <a:t>t</a:t>
                </a:r>
                <a:r>
                  <a:rPr lang="en-US" dirty="0"/>
                  <a:t> increases</a:t>
                </a:r>
              </a:p>
              <a:p>
                <a:r>
                  <a:rPr lang="en-US" dirty="0"/>
                  <a:t>As the largest value of </a:t>
                </a:r>
                <a:r>
                  <a:rPr lang="en-US" i="1" dirty="0"/>
                  <a:t>t</a:t>
                </a:r>
                <a:r>
                  <a:rPr lang="en-US" dirty="0"/>
                  <a:t> that still yields a legal serve is arctan(13.5/60), the server should rotate her body through  this angle to achieve the most forgiving direction for her serve</a:t>
                </a:r>
              </a:p>
              <a:p>
                <a:r>
                  <a:rPr lang="en-US" dirty="0"/>
                  <a:t>This is the optimal serve that we set out to find. </a:t>
                </a:r>
              </a:p>
              <a:p>
                <a:pPr marL="0" indent="0">
                  <a:buNone/>
                </a:pPr>
                <a:endParaRPr lang="en-US" dirty="0"/>
              </a:p>
              <a:p>
                <a:pPr marL="0" indent="0">
                  <a:buNone/>
                </a:pPr>
                <a:endParaRPr lang="en-US" dirty="0"/>
              </a:p>
            </p:txBody>
          </p:sp>
        </mc:Choice>
        <mc:Fallback xmlns="">
          <p:sp>
            <p:nvSpPr>
              <p:cNvPr id="3" name="Content Placeholder 2">
                <a:extLst>
                  <a:ext uri="{FF2B5EF4-FFF2-40B4-BE49-F238E27FC236}">
                    <a16:creationId xmlns:a16="http://schemas.microsoft.com/office/drawing/2014/main" id="{2BAEEC41-7A11-48A3-9940-C4821A3D4C60}"/>
                  </a:ext>
                </a:extLst>
              </p:cNvPr>
              <p:cNvSpPr>
                <a:spLocks noGrp="1" noRot="1" noChangeAspect="1" noMove="1" noResize="1" noEditPoints="1" noAdjustHandles="1" noChangeArrowheads="1" noChangeShapeType="1" noTextEdit="1"/>
              </p:cNvSpPr>
              <p:nvPr>
                <p:ph idx="1"/>
              </p:nvPr>
            </p:nvSpPr>
            <p:spPr>
              <a:blipFill>
                <a:blip r:embed="rId2"/>
                <a:stretch>
                  <a:fillRect l="-341" t="-872" r="-681"/>
                </a:stretch>
              </a:blipFill>
            </p:spPr>
            <p:txBody>
              <a:bodyPr/>
              <a:lstStyle/>
              <a:p>
                <a:r>
                  <a:rPr lang="en-US">
                    <a:noFill/>
                  </a:rPr>
                  <a:t> </a:t>
                </a:r>
              </a:p>
            </p:txBody>
          </p:sp>
        </mc:Fallback>
      </mc:AlternateContent>
    </p:spTree>
    <p:extLst>
      <p:ext uri="{BB962C8B-B14F-4D97-AF65-F5344CB8AC3E}">
        <p14:creationId xmlns:p14="http://schemas.microsoft.com/office/powerpoint/2010/main" val="11083037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9D8C2-BAED-05DA-27DF-33B8E0BC91CE}"/>
              </a:ext>
            </a:extLst>
          </p:cNvPr>
          <p:cNvSpPr>
            <a:spLocks noGrp="1"/>
          </p:cNvSpPr>
          <p:nvPr>
            <p:ph type="title"/>
          </p:nvPr>
        </p:nvSpPr>
        <p:spPr/>
        <p:txBody>
          <a:bodyPr/>
          <a:lstStyle/>
          <a:p>
            <a:r>
              <a:rPr lang="en-US" dirty="0"/>
              <a:t>The Optimal Serve</a:t>
            </a:r>
          </a:p>
        </p:txBody>
      </p:sp>
      <p:sp>
        <p:nvSpPr>
          <p:cNvPr id="3" name="Content Placeholder 2">
            <a:extLst>
              <a:ext uri="{FF2B5EF4-FFF2-40B4-BE49-F238E27FC236}">
                <a16:creationId xmlns:a16="http://schemas.microsoft.com/office/drawing/2014/main" id="{DC8942C4-5917-957B-5EDE-947CB54FD904}"/>
              </a:ext>
            </a:extLst>
          </p:cNvPr>
          <p:cNvSpPr>
            <a:spLocks noGrp="1"/>
          </p:cNvSpPr>
          <p:nvPr>
            <p:ph idx="1"/>
          </p:nvPr>
        </p:nvSpPr>
        <p:spPr/>
        <p:txBody>
          <a:bodyPr/>
          <a:lstStyle/>
          <a:p>
            <a:r>
              <a:rPr lang="en-US" dirty="0"/>
              <a:t>So, we see that  the optimal serve is in the direction determined by the angle arctan(13.5/60)</a:t>
            </a:r>
          </a:p>
          <a:p>
            <a:r>
              <a:rPr lang="en-US" dirty="0"/>
              <a:t>This is approximately 12.68 degrees</a:t>
            </a:r>
          </a:p>
          <a:p>
            <a:r>
              <a:rPr lang="en-US" dirty="0"/>
              <a:t>Choosing this angle means that the server is aiming at the far outside corner of the service box</a:t>
            </a:r>
          </a:p>
          <a:p>
            <a:r>
              <a:rPr lang="en-US" dirty="0"/>
              <a:t>We depict the long and short serves in this direction in the next slide</a:t>
            </a:r>
          </a:p>
        </p:txBody>
      </p:sp>
    </p:spTree>
    <p:extLst>
      <p:ext uri="{BB962C8B-B14F-4D97-AF65-F5344CB8AC3E}">
        <p14:creationId xmlns:p14="http://schemas.microsoft.com/office/powerpoint/2010/main" val="8624941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line chart&#10;&#10;Description automatically generated">
            <a:extLst>
              <a:ext uri="{FF2B5EF4-FFF2-40B4-BE49-F238E27FC236}">
                <a16:creationId xmlns:a16="http://schemas.microsoft.com/office/drawing/2014/main" id="{15FC4E0D-3B83-3F32-A77E-E8AB9C4BA3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1047750"/>
            <a:ext cx="6228080" cy="5429250"/>
          </a:xfrm>
          <a:prstGeom prst="rect">
            <a:avLst/>
          </a:prstGeom>
        </p:spPr>
      </p:pic>
    </p:spTree>
    <p:extLst>
      <p:ext uri="{BB962C8B-B14F-4D97-AF65-F5344CB8AC3E}">
        <p14:creationId xmlns:p14="http://schemas.microsoft.com/office/powerpoint/2010/main" val="5221009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2FC6E-E215-D57F-88F8-ECE3B28AC1DF}"/>
              </a:ext>
            </a:extLst>
          </p:cNvPr>
          <p:cNvSpPr>
            <a:spLocks noGrp="1"/>
          </p:cNvSpPr>
          <p:nvPr>
            <p:ph type="title"/>
          </p:nvPr>
        </p:nvSpPr>
        <p:spPr/>
        <p:txBody>
          <a:bodyPr/>
          <a:lstStyle/>
          <a:p>
            <a:r>
              <a:rPr lang="en-US" dirty="0"/>
              <a:t>A Final Observation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908E4B4-C8FF-266F-A278-695746DF09E5}"/>
                  </a:ext>
                </a:extLst>
              </p:cNvPr>
              <p:cNvSpPr>
                <a:spLocks noGrp="1"/>
              </p:cNvSpPr>
              <p:nvPr>
                <p:ph idx="1"/>
              </p:nvPr>
            </p:nvSpPr>
            <p:spPr/>
            <p:txBody>
              <a:bodyPr/>
              <a:lstStyle/>
              <a:p>
                <a:r>
                  <a:rPr lang="en-US" dirty="0"/>
                  <a:t>For any given value of </a:t>
                </a:r>
                <a:r>
                  <a:rPr lang="en-US" i="1" dirty="0"/>
                  <a:t>t</a:t>
                </a:r>
                <a:r>
                  <a:rPr lang="en-US" dirty="0"/>
                  <a:t>,  </a:t>
                </a:r>
                <a14:m>
                  <m:oMath xmlns:m="http://schemas.openxmlformats.org/officeDocument/2006/math">
                    <m:r>
                      <a:rPr lang="en-US" b="0" i="1" smtClean="0">
                        <a:latin typeface="Cambria Math" panose="02040503050406030204" pitchFamily="18" charset="0"/>
                      </a:rPr>
                      <m:t>𝐷</m:t>
                    </m:r>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m:rPr>
                            <m:sty m:val="p"/>
                          </m:rPr>
                          <a:rPr lang="en-US" b="0" i="0" smtClean="0">
                            <a:latin typeface="Cambria Math" panose="02040503050406030204" pitchFamily="18" charset="0"/>
                          </a:rPr>
                          <m:t>cos</m:t>
                        </m:r>
                        <m:r>
                          <a:rPr lang="en-US" b="0" i="1" smtClean="0">
                            <a:latin typeface="Cambria Math" panose="02040503050406030204" pitchFamily="18" charset="0"/>
                          </a:rPr>
                          <m:t>⁡(</m:t>
                        </m:r>
                        <m:r>
                          <a:rPr lang="en-US" b="0" i="1" smtClean="0">
                            <a:latin typeface="Cambria Math" panose="02040503050406030204" pitchFamily="18" charset="0"/>
                          </a:rPr>
                          <m:t>𝑡</m:t>
                        </m:r>
                        <m:r>
                          <a:rPr lang="en-US" b="0" i="1" smtClean="0">
                            <a:latin typeface="Cambria Math" panose="02040503050406030204" pitchFamily="18" charset="0"/>
                          </a:rPr>
                          <m:t>)</m:t>
                        </m:r>
                      </m:den>
                    </m:f>
                    <m:d>
                      <m:dPr>
                        <m:ctrlPr>
                          <a:rPr lang="en-US" b="0" i="1" smtClean="0">
                            <a:latin typeface="Cambria Math" panose="02040503050406030204" pitchFamily="18" charset="0"/>
                          </a:rPr>
                        </m:ctrlPr>
                      </m:dPr>
                      <m:e>
                        <m:r>
                          <a:rPr lang="en-US" b="0" i="1" smtClean="0">
                            <a:latin typeface="Cambria Math" panose="02040503050406030204" pitchFamily="18" charset="0"/>
                          </a:rPr>
                          <m:t>60−39</m:t>
                        </m:r>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𝐻</m:t>
                            </m:r>
                          </m:num>
                          <m:den>
                            <m:r>
                              <a:rPr lang="en-US" b="0" i="1" smtClean="0">
                                <a:latin typeface="Cambria Math" panose="02040503050406030204" pitchFamily="18" charset="0"/>
                                <a:ea typeface="Cambria Math" panose="02040503050406030204" pitchFamily="18" charset="0"/>
                              </a:rPr>
                              <m:t>𝐻</m:t>
                            </m:r>
                            <m:r>
                              <a:rPr lang="en-US" b="0" i="1" smtClean="0">
                                <a:latin typeface="Cambria Math" panose="02040503050406030204" pitchFamily="18" charset="0"/>
                                <a:ea typeface="Cambria Math" panose="02040503050406030204" pitchFamily="18" charset="0"/>
                              </a:rPr>
                              <m:t>−3</m:t>
                            </m:r>
                          </m:den>
                        </m:f>
                      </m:e>
                    </m:d>
                  </m:oMath>
                </a14:m>
                <a:r>
                  <a:rPr lang="en-US" dirty="0"/>
                  <a:t> is an increasing function of H</a:t>
                </a:r>
              </a:p>
              <a:p>
                <a:r>
                  <a:rPr lang="en-US" dirty="0"/>
                  <a:t>Thus, the taller the player, the more forgiving the serve will be</a:t>
                </a:r>
              </a:p>
              <a:p>
                <a:r>
                  <a:rPr lang="en-US" dirty="0"/>
                  <a:t>Size matters!</a:t>
                </a:r>
              </a:p>
            </p:txBody>
          </p:sp>
        </mc:Choice>
        <mc:Fallback xmlns="">
          <p:sp>
            <p:nvSpPr>
              <p:cNvPr id="3" name="Content Placeholder 2">
                <a:extLst>
                  <a:ext uri="{FF2B5EF4-FFF2-40B4-BE49-F238E27FC236}">
                    <a16:creationId xmlns:a16="http://schemas.microsoft.com/office/drawing/2014/main" id="{7908E4B4-C8FF-266F-A278-695746DF09E5}"/>
                  </a:ext>
                </a:extLst>
              </p:cNvPr>
              <p:cNvSpPr>
                <a:spLocks noGrp="1" noRot="1" noChangeAspect="1" noMove="1" noResize="1" noEditPoints="1" noAdjustHandles="1" noChangeArrowheads="1" noChangeShapeType="1" noTextEdit="1"/>
              </p:cNvSpPr>
              <p:nvPr>
                <p:ph idx="1"/>
              </p:nvPr>
            </p:nvSpPr>
            <p:spPr>
              <a:blipFill>
                <a:blip r:embed="rId2"/>
                <a:stretch>
                  <a:fillRect l="-341"/>
                </a:stretch>
              </a:blipFill>
            </p:spPr>
            <p:txBody>
              <a:bodyPr/>
              <a:lstStyle/>
              <a:p>
                <a:r>
                  <a:rPr lang="en-US">
                    <a:noFill/>
                  </a:rPr>
                  <a:t> </a:t>
                </a:r>
              </a:p>
            </p:txBody>
          </p:sp>
        </mc:Fallback>
      </mc:AlternateContent>
    </p:spTree>
    <p:extLst>
      <p:ext uri="{BB962C8B-B14F-4D97-AF65-F5344CB8AC3E}">
        <p14:creationId xmlns:p14="http://schemas.microsoft.com/office/powerpoint/2010/main" val="42183720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C9467-08CE-CCB3-E0BE-31ED2A5A41D8}"/>
              </a:ext>
            </a:extLst>
          </p:cNvPr>
          <p:cNvSpPr>
            <a:spLocks noGrp="1"/>
          </p:cNvSpPr>
          <p:nvPr>
            <p:ph type="title"/>
          </p:nvPr>
        </p:nvSpPr>
        <p:spPr/>
        <p:txBody>
          <a:bodyPr/>
          <a:lstStyle/>
          <a:p>
            <a:r>
              <a:rPr lang="en-US" dirty="0"/>
              <a:t>Thank you!</a:t>
            </a:r>
          </a:p>
        </p:txBody>
      </p:sp>
    </p:spTree>
    <p:extLst>
      <p:ext uri="{BB962C8B-B14F-4D97-AF65-F5344CB8AC3E}">
        <p14:creationId xmlns:p14="http://schemas.microsoft.com/office/powerpoint/2010/main" val="1242323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8FE3F-A801-D01F-7FE8-8626F044963D}"/>
              </a:ext>
            </a:extLst>
          </p:cNvPr>
          <p:cNvSpPr>
            <a:spLocks noGrp="1"/>
          </p:cNvSpPr>
          <p:nvPr>
            <p:ph type="title"/>
          </p:nvPr>
        </p:nvSpPr>
        <p:spPr/>
        <p:txBody>
          <a:bodyPr/>
          <a:lstStyle/>
          <a:p>
            <a:r>
              <a:rPr lang="en-US" dirty="0"/>
              <a:t>The Long and the Short Serves</a:t>
            </a:r>
          </a:p>
        </p:txBody>
      </p:sp>
      <p:sp>
        <p:nvSpPr>
          <p:cNvPr id="3" name="Content Placeholder 2">
            <a:extLst>
              <a:ext uri="{FF2B5EF4-FFF2-40B4-BE49-F238E27FC236}">
                <a16:creationId xmlns:a16="http://schemas.microsoft.com/office/drawing/2014/main" id="{10DF1424-BF64-49D9-6BA8-ECF54284F647}"/>
              </a:ext>
            </a:extLst>
          </p:cNvPr>
          <p:cNvSpPr>
            <a:spLocks noGrp="1"/>
          </p:cNvSpPr>
          <p:nvPr>
            <p:ph idx="1"/>
          </p:nvPr>
        </p:nvSpPr>
        <p:spPr/>
        <p:txBody>
          <a:bodyPr/>
          <a:lstStyle/>
          <a:p>
            <a:r>
              <a:rPr lang="en-US" dirty="0"/>
              <a:t>In a given direction, the server can use the minimal amount of force that just gets the ball over the net</a:t>
            </a:r>
          </a:p>
          <a:p>
            <a:r>
              <a:rPr lang="en-US" dirty="0"/>
              <a:t>We shall call this the </a:t>
            </a:r>
            <a:r>
              <a:rPr lang="en-US" sz="2400" b="1" i="1" dirty="0"/>
              <a:t>short serve</a:t>
            </a:r>
          </a:p>
          <a:p>
            <a:r>
              <a:rPr lang="en-US" dirty="0"/>
              <a:t>Alternatively, she can exert the maximal amount of force that places the ball at the far end of the service box, just within bounds</a:t>
            </a:r>
          </a:p>
          <a:p>
            <a:r>
              <a:rPr lang="en-US" dirty="0"/>
              <a:t>We shall call this the </a:t>
            </a:r>
            <a:r>
              <a:rPr lang="en-US" sz="2400" b="1" i="1" dirty="0"/>
              <a:t>long serve</a:t>
            </a:r>
          </a:p>
          <a:p>
            <a:endParaRPr lang="en-US" dirty="0"/>
          </a:p>
          <a:p>
            <a:endParaRPr lang="en-US" sz="2400" b="1" i="1" dirty="0"/>
          </a:p>
        </p:txBody>
      </p:sp>
    </p:spTree>
    <p:extLst>
      <p:ext uri="{BB962C8B-B14F-4D97-AF65-F5344CB8AC3E}">
        <p14:creationId xmlns:p14="http://schemas.microsoft.com/office/powerpoint/2010/main" val="1860576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3AC77-4879-4A2A-6EFD-E2667240367A}"/>
              </a:ext>
            </a:extLst>
          </p:cNvPr>
          <p:cNvSpPr>
            <a:spLocks noGrp="1"/>
          </p:cNvSpPr>
          <p:nvPr>
            <p:ph type="title"/>
          </p:nvPr>
        </p:nvSpPr>
        <p:spPr/>
        <p:txBody>
          <a:bodyPr/>
          <a:lstStyle/>
          <a:p>
            <a:r>
              <a:rPr lang="en-US" dirty="0"/>
              <a:t>The Optimal Serve</a:t>
            </a:r>
          </a:p>
        </p:txBody>
      </p:sp>
      <p:sp>
        <p:nvSpPr>
          <p:cNvPr id="3" name="Content Placeholder 2">
            <a:extLst>
              <a:ext uri="{FF2B5EF4-FFF2-40B4-BE49-F238E27FC236}">
                <a16:creationId xmlns:a16="http://schemas.microsoft.com/office/drawing/2014/main" id="{B25CA6F8-B7AD-FCDE-32B2-245CA675F1AF}"/>
              </a:ext>
            </a:extLst>
          </p:cNvPr>
          <p:cNvSpPr>
            <a:spLocks noGrp="1"/>
          </p:cNvSpPr>
          <p:nvPr>
            <p:ph idx="1"/>
          </p:nvPr>
        </p:nvSpPr>
        <p:spPr/>
        <p:txBody>
          <a:bodyPr/>
          <a:lstStyle/>
          <a:p>
            <a:r>
              <a:rPr lang="en-US" dirty="0"/>
              <a:t>We seek the direction in which the distance between the points of landfall for the ball in the long and short cases is maximal</a:t>
            </a:r>
          </a:p>
          <a:p>
            <a:r>
              <a:rPr lang="en-US" dirty="0"/>
              <a:t>This will the most forgiving direction for the server as the difference between the minimal and maximal amounts of force is the greatest</a:t>
            </a:r>
          </a:p>
          <a:p>
            <a:r>
              <a:rPr lang="en-US" dirty="0"/>
              <a:t>We shall call this direction the </a:t>
            </a:r>
            <a:r>
              <a:rPr lang="en-US" sz="3600" b="1" i="1" dirty="0"/>
              <a:t>optimal serve</a:t>
            </a:r>
          </a:p>
        </p:txBody>
      </p:sp>
    </p:spTree>
    <p:extLst>
      <p:ext uri="{BB962C8B-B14F-4D97-AF65-F5344CB8AC3E}">
        <p14:creationId xmlns:p14="http://schemas.microsoft.com/office/powerpoint/2010/main" val="2722647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5FF82-2DC7-6D05-8008-BA0D1A6BA37B}"/>
              </a:ext>
            </a:extLst>
          </p:cNvPr>
          <p:cNvSpPr>
            <a:spLocks noGrp="1"/>
          </p:cNvSpPr>
          <p:nvPr>
            <p:ph type="title"/>
          </p:nvPr>
        </p:nvSpPr>
        <p:spPr/>
        <p:txBody>
          <a:bodyPr/>
          <a:lstStyle/>
          <a:p>
            <a:r>
              <a:rPr lang="en-US" dirty="0"/>
              <a:t>The Court Dimensions</a:t>
            </a:r>
          </a:p>
        </p:txBody>
      </p:sp>
      <p:sp>
        <p:nvSpPr>
          <p:cNvPr id="3" name="Content Placeholder 2">
            <a:extLst>
              <a:ext uri="{FF2B5EF4-FFF2-40B4-BE49-F238E27FC236}">
                <a16:creationId xmlns:a16="http://schemas.microsoft.com/office/drawing/2014/main" id="{FB7FB962-3622-5813-708E-DC225754CBCA}"/>
              </a:ext>
            </a:extLst>
          </p:cNvPr>
          <p:cNvSpPr>
            <a:spLocks noGrp="1"/>
          </p:cNvSpPr>
          <p:nvPr>
            <p:ph idx="1"/>
          </p:nvPr>
        </p:nvSpPr>
        <p:spPr/>
        <p:txBody>
          <a:bodyPr/>
          <a:lstStyle/>
          <a:p>
            <a:r>
              <a:rPr lang="en-US" sz="1800" dirty="0">
                <a:latin typeface="Calibri" panose="020F0502020204030204" pitchFamily="34" charset="0"/>
                <a:ea typeface="Calibri" panose="020F0502020204030204" pitchFamily="34" charset="0"/>
                <a:cs typeface="Times New Roman" panose="02020603050405020304" pitchFamily="18" charset="0"/>
              </a:rPr>
              <a:t>A regulation singles </a:t>
            </a:r>
            <a:r>
              <a:rPr lang="en-US" sz="1800" dirty="0">
                <a:effectLst/>
                <a:latin typeface="Calibri" panose="020F0502020204030204" pitchFamily="34" charset="0"/>
                <a:ea typeface="Calibri" panose="020F0502020204030204" pitchFamily="34" charset="0"/>
                <a:cs typeface="Times New Roman" panose="02020603050405020304" pitchFamily="18" charset="0"/>
              </a:rPr>
              <a:t>court is 78 feet long and 27 feet wide.  The net straddles the width of the court at its midpoint and is 3 feet high.</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In the next slide, we depict the court and our chosen coordinate system</a:t>
            </a:r>
          </a:p>
          <a:p>
            <a:r>
              <a:rPr lang="en-US" sz="1800" dirty="0">
                <a:latin typeface="Calibri" panose="020F0502020204030204" pitchFamily="34" charset="0"/>
                <a:ea typeface="Calibri" panose="020F0502020204030204" pitchFamily="34" charset="0"/>
                <a:cs typeface="Times New Roman" panose="02020603050405020304" pitchFamily="18" charset="0"/>
              </a:rPr>
              <a:t>The server with her arm raised over her head, holding the racquet, is rendered as a red vertical line </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The point where the ball meets the racquet is H feet above the ground </a:t>
            </a:r>
          </a:p>
          <a:p>
            <a:r>
              <a:rPr lang="en-US" sz="1800" dirty="0">
                <a:latin typeface="Calibri" panose="020F0502020204030204" pitchFamily="34" charset="0"/>
                <a:ea typeface="Calibri" panose="020F0502020204030204" pitchFamily="34" charset="0"/>
                <a:cs typeface="Times New Roman" panose="02020603050405020304" pitchFamily="18" charset="0"/>
              </a:rPr>
              <a:t>The service box is outlined in blue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34927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DA0AE-7DE5-F729-1C05-DF48C346C598}"/>
              </a:ext>
            </a:extLst>
          </p:cNvPr>
          <p:cNvSpPr>
            <a:spLocks noGrp="1"/>
          </p:cNvSpPr>
          <p:nvPr>
            <p:ph type="title"/>
          </p:nvPr>
        </p:nvSpPr>
        <p:spPr/>
        <p:txBody>
          <a:bodyPr/>
          <a:lstStyle/>
          <a:p>
            <a:pPr algn="ctr"/>
            <a:r>
              <a:rPr lang="en-US" dirty="0"/>
              <a:t>Our Coordinate System</a:t>
            </a:r>
          </a:p>
        </p:txBody>
      </p:sp>
      <p:pic>
        <p:nvPicPr>
          <p:cNvPr id="5" name="Content Placeholder 4" descr="A picture containing transport&#10;&#10;Description automatically generated">
            <a:extLst>
              <a:ext uri="{FF2B5EF4-FFF2-40B4-BE49-F238E27FC236}">
                <a16:creationId xmlns:a16="http://schemas.microsoft.com/office/drawing/2014/main" id="{B223357A-F2AB-7BC7-0E72-EBA9526C170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24176" y="2807692"/>
            <a:ext cx="5676900" cy="3783608"/>
          </a:xfrm>
        </p:spPr>
      </p:pic>
      <p:sp>
        <p:nvSpPr>
          <p:cNvPr id="7" name="TextBox 6">
            <a:extLst>
              <a:ext uri="{FF2B5EF4-FFF2-40B4-BE49-F238E27FC236}">
                <a16:creationId xmlns:a16="http://schemas.microsoft.com/office/drawing/2014/main" id="{C031BDF7-B055-0D49-C74A-08CCE6C33BAA}"/>
              </a:ext>
            </a:extLst>
          </p:cNvPr>
          <p:cNvSpPr txBox="1"/>
          <p:nvPr/>
        </p:nvSpPr>
        <p:spPr>
          <a:xfrm>
            <a:off x="2924175" y="1440458"/>
            <a:ext cx="6096000" cy="1367234"/>
          </a:xfrm>
          <a:prstGeom prst="rect">
            <a:avLst/>
          </a:prstGeom>
          <a:noFill/>
        </p:spPr>
        <p:txBody>
          <a:bodyPr wrap="square">
            <a:spAutoFit/>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Here are the coordinates of the labeled points: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A=(0,0,0)   B=(0,13.5,0)    C=(0,-13.5,0)    D=(78,13.5,0)   E=(78,-13.5,0)   F=(39,13.5,0)    G=(39,-13.5,0)    H=(60,13.5,0)     I=(60,0,0)   J=(0,0,H)</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32478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9A19E-C869-34AD-4783-C13FD96F7D63}"/>
              </a:ext>
            </a:extLst>
          </p:cNvPr>
          <p:cNvSpPr>
            <a:spLocks noGrp="1"/>
          </p:cNvSpPr>
          <p:nvPr>
            <p:ph type="title"/>
          </p:nvPr>
        </p:nvSpPr>
        <p:spPr/>
        <p:txBody>
          <a:bodyPr/>
          <a:lstStyle/>
          <a:p>
            <a:r>
              <a:rPr lang="en-US" dirty="0"/>
              <a:t>Our Model </a:t>
            </a:r>
          </a:p>
        </p:txBody>
      </p:sp>
      <p:sp>
        <p:nvSpPr>
          <p:cNvPr id="3" name="Content Placeholder 2">
            <a:extLst>
              <a:ext uri="{FF2B5EF4-FFF2-40B4-BE49-F238E27FC236}">
                <a16:creationId xmlns:a16="http://schemas.microsoft.com/office/drawing/2014/main" id="{84DF6750-B91B-EF52-A170-32F0155705CF}"/>
              </a:ext>
            </a:extLst>
          </p:cNvPr>
          <p:cNvSpPr>
            <a:spLocks noGrp="1"/>
          </p:cNvSpPr>
          <p:nvPr>
            <p:ph idx="1"/>
          </p:nvPr>
        </p:nvSpPr>
        <p:spPr/>
        <p:txBody>
          <a:bodyPr/>
          <a:lstStyle/>
          <a:p>
            <a:r>
              <a:rPr lang="en-US" sz="1800" dirty="0">
                <a:latin typeface="Calibri" panose="020F0502020204030204" pitchFamily="34" charset="0"/>
                <a:ea typeface="Calibri" panose="020F0502020204030204" pitchFamily="34" charset="0"/>
                <a:cs typeface="Times New Roman" panose="02020603050405020304" pitchFamily="18" charset="0"/>
              </a:rPr>
              <a:t>W</a:t>
            </a:r>
            <a:r>
              <a:rPr lang="en-US" sz="1800" dirty="0">
                <a:effectLst/>
                <a:latin typeface="Calibri" panose="020F0502020204030204" pitchFamily="34" charset="0"/>
                <a:ea typeface="Calibri" panose="020F0502020204030204" pitchFamily="34" charset="0"/>
                <a:cs typeface="Times New Roman" panose="02020603050405020304" pitchFamily="18" charset="0"/>
              </a:rPr>
              <a:t>e are eliminating the opponent. We are focusing on the serve, alone</a:t>
            </a:r>
          </a:p>
          <a:p>
            <a:r>
              <a:rPr lang="en-US" sz="1800" dirty="0">
                <a:latin typeface="Calibri" panose="020F0502020204030204" pitchFamily="34" charset="0"/>
                <a:ea typeface="Calibri" panose="020F0502020204030204" pitchFamily="34" charset="0"/>
                <a:cs typeface="Times New Roman" panose="02020603050405020304" pitchFamily="18" charset="0"/>
              </a:rPr>
              <a:t>T</a:t>
            </a:r>
            <a:r>
              <a:rPr lang="en-US" sz="1800" dirty="0">
                <a:effectLst/>
                <a:latin typeface="Calibri" panose="020F0502020204030204" pitchFamily="34" charset="0"/>
                <a:ea typeface="Calibri" panose="020F0502020204030204" pitchFamily="34" charset="0"/>
                <a:cs typeface="Times New Roman" panose="02020603050405020304" pitchFamily="18" charset="0"/>
              </a:rPr>
              <a:t>here is no friction.  Consequently, the trajectory of the ball, which is acted upon solely by the initial impetus and gravity, will be a parabolic arc</a:t>
            </a:r>
          </a:p>
          <a:p>
            <a:r>
              <a:rPr lang="en-US" sz="1800" dirty="0">
                <a:latin typeface="Calibri" panose="020F0502020204030204" pitchFamily="34" charset="0"/>
                <a:ea typeface="Calibri" panose="020F0502020204030204" pitchFamily="34" charset="0"/>
                <a:cs typeface="Times New Roman" panose="02020603050405020304" pitchFamily="18" charset="0"/>
              </a:rPr>
              <a:t>T</a:t>
            </a:r>
            <a:r>
              <a:rPr lang="en-US" sz="1800" dirty="0">
                <a:effectLst/>
                <a:latin typeface="Calibri" panose="020F0502020204030204" pitchFamily="34" charset="0"/>
                <a:ea typeface="Calibri" panose="020F0502020204030204" pitchFamily="34" charset="0"/>
                <a:cs typeface="Times New Roman" panose="02020603050405020304" pitchFamily="18" charset="0"/>
              </a:rPr>
              <a:t>he point of impact of the ball and the racquet </a:t>
            </a:r>
            <a:r>
              <a:rPr lang="en-US" sz="1800" dirty="0">
                <a:latin typeface="Calibri" panose="020F0502020204030204" pitchFamily="34" charset="0"/>
                <a:ea typeface="Calibri" panose="020F0502020204030204" pitchFamily="34" charset="0"/>
                <a:cs typeface="Times New Roman" panose="02020603050405020304" pitchFamily="18" charset="0"/>
              </a:rPr>
              <a:t>will </a:t>
            </a:r>
            <a:r>
              <a:rPr lang="en-US" sz="1800" dirty="0">
                <a:effectLst/>
                <a:latin typeface="Calibri" panose="020F0502020204030204" pitchFamily="34" charset="0"/>
                <a:ea typeface="Calibri" panose="020F0502020204030204" pitchFamily="34" charset="0"/>
                <a:cs typeface="Times New Roman" panose="02020603050405020304" pitchFamily="18" charset="0"/>
              </a:rPr>
              <a:t>be the vertex of this parabola</a:t>
            </a:r>
          </a:p>
          <a:p>
            <a:r>
              <a:rPr lang="en-US" sz="1800" dirty="0">
                <a:latin typeface="Calibri" panose="020F0502020204030204" pitchFamily="34" charset="0"/>
                <a:cs typeface="Times New Roman" panose="02020603050405020304" pitchFamily="18" charset="0"/>
              </a:rPr>
              <a:t>The ball is a zero-dimensional point</a:t>
            </a:r>
          </a:p>
          <a:p>
            <a:r>
              <a:rPr lang="en-US" sz="1800" dirty="0">
                <a:latin typeface="Calibri" panose="020F0502020204030204" pitchFamily="34" charset="0"/>
                <a:cs typeface="Times New Roman" panose="02020603050405020304" pitchFamily="18" charset="0"/>
              </a:rPr>
              <a:t>The boundary lines are one-dimensional with no thickness</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This last assumption makes the ball hitting a line and being within bounds a distinction without a difference</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Likewise, the requirement that the server’s feet be just behind the baseline and slightly to one side of the midpoint is rendered moot by this assumption.  Hence, we place the server’s feet at the origin, point “A” in the previous slide</a:t>
            </a:r>
          </a:p>
          <a:p>
            <a:endParaRPr lang="en-US" dirty="0"/>
          </a:p>
        </p:txBody>
      </p:sp>
    </p:spTree>
    <p:extLst>
      <p:ext uri="{BB962C8B-B14F-4D97-AF65-F5344CB8AC3E}">
        <p14:creationId xmlns:p14="http://schemas.microsoft.com/office/powerpoint/2010/main" val="3611220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8CE9A-5CB6-5178-361B-FC4267B8498A}"/>
              </a:ext>
            </a:extLst>
          </p:cNvPr>
          <p:cNvSpPr>
            <a:spLocks noGrp="1"/>
          </p:cNvSpPr>
          <p:nvPr>
            <p:ph type="title"/>
          </p:nvPr>
        </p:nvSpPr>
        <p:spPr/>
        <p:txBody>
          <a:bodyPr/>
          <a:lstStyle/>
          <a:p>
            <a:r>
              <a:rPr lang="en-US" dirty="0"/>
              <a:t>Distance Between Landfall of the Long and Short Serves </a:t>
            </a:r>
          </a:p>
        </p:txBody>
      </p:sp>
      <p:sp>
        <p:nvSpPr>
          <p:cNvPr id="3" name="Content Placeholder 2">
            <a:extLst>
              <a:ext uri="{FF2B5EF4-FFF2-40B4-BE49-F238E27FC236}">
                <a16:creationId xmlns:a16="http://schemas.microsoft.com/office/drawing/2014/main" id="{880CC226-27C9-6F3F-8B0F-060AD894E77C}"/>
              </a:ext>
            </a:extLst>
          </p:cNvPr>
          <p:cNvSpPr>
            <a:spLocks noGrp="1"/>
          </p:cNvSpPr>
          <p:nvPr>
            <p:ph idx="1"/>
          </p:nvPr>
        </p:nvSpPr>
        <p:spPr/>
        <p:txBody>
          <a:bodyPr/>
          <a:lstStyle/>
          <a:p>
            <a:r>
              <a:rPr lang="en-US" dirty="0"/>
              <a:t>In the following slide, we depict the long and short serves</a:t>
            </a:r>
          </a:p>
          <a:p>
            <a:r>
              <a:rPr lang="en-US" dirty="0"/>
              <a:t>We mark the points of landfall of each</a:t>
            </a:r>
          </a:p>
          <a:p>
            <a:r>
              <a:rPr lang="en-US" dirty="0"/>
              <a:t>The distance between these point is rendered by the green line</a:t>
            </a:r>
          </a:p>
        </p:txBody>
      </p:sp>
    </p:spTree>
    <p:extLst>
      <p:ext uri="{BB962C8B-B14F-4D97-AF65-F5344CB8AC3E}">
        <p14:creationId xmlns:p14="http://schemas.microsoft.com/office/powerpoint/2010/main" val="2411510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2D560-A072-F376-1B8E-331C76CBB34D}"/>
              </a:ext>
            </a:extLst>
          </p:cNvPr>
          <p:cNvSpPr>
            <a:spLocks noGrp="1"/>
          </p:cNvSpPr>
          <p:nvPr>
            <p:ph type="title"/>
          </p:nvPr>
        </p:nvSpPr>
        <p:spPr/>
        <p:txBody>
          <a:bodyPr/>
          <a:lstStyle/>
          <a:p>
            <a:r>
              <a:rPr lang="en-US" sz="3600" dirty="0"/>
              <a:t>Landfall for the Long and Short Serves</a:t>
            </a:r>
          </a:p>
        </p:txBody>
      </p:sp>
      <p:pic>
        <p:nvPicPr>
          <p:cNvPr id="5" name="Content Placeholder 4" descr="A picture containing company name&#10;&#10;Description automatically generated">
            <a:extLst>
              <a:ext uri="{FF2B5EF4-FFF2-40B4-BE49-F238E27FC236}">
                <a16:creationId xmlns:a16="http://schemas.microsoft.com/office/drawing/2014/main" id="{AEF74D14-A91A-82EC-0FDE-33F95298BF5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28950" y="1172688"/>
            <a:ext cx="6124575" cy="4999512"/>
          </a:xfrm>
        </p:spPr>
      </p:pic>
    </p:spTree>
    <p:extLst>
      <p:ext uri="{BB962C8B-B14F-4D97-AF65-F5344CB8AC3E}">
        <p14:creationId xmlns:p14="http://schemas.microsoft.com/office/powerpoint/2010/main" val="15387552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275</TotalTime>
  <Words>1347</Words>
  <Application>Microsoft Office PowerPoint</Application>
  <PresentationFormat>Widescreen</PresentationFormat>
  <Paragraphs>112</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Cambria Math</vt:lpstr>
      <vt:lpstr>Century Gothic</vt:lpstr>
      <vt:lpstr>Wingdings 3</vt:lpstr>
      <vt:lpstr>Ion</vt:lpstr>
      <vt:lpstr>The Optimal Tennis Serve by David Seppala-Holtzman St. Joseph’s University</vt:lpstr>
      <vt:lpstr>Consider the Tennis Serve</vt:lpstr>
      <vt:lpstr>The Long and the Short Serves</vt:lpstr>
      <vt:lpstr>The Optimal Serve</vt:lpstr>
      <vt:lpstr>The Court Dimensions</vt:lpstr>
      <vt:lpstr>Our Coordinate System</vt:lpstr>
      <vt:lpstr>Our Model </vt:lpstr>
      <vt:lpstr>Distance Between Landfall of the Long and Short Serves </vt:lpstr>
      <vt:lpstr>Landfall for the Long and Short Serves</vt:lpstr>
      <vt:lpstr>The Short Serve Part I</vt:lpstr>
      <vt:lpstr>The Short Serve Part II</vt:lpstr>
      <vt:lpstr>The Short Serve Part III</vt:lpstr>
      <vt:lpstr>The Short Serve Part IV</vt:lpstr>
      <vt:lpstr>The Short Serve Part IV</vt:lpstr>
      <vt:lpstr>The Short Serve Part V</vt:lpstr>
      <vt:lpstr>The Short Serve Part VI</vt:lpstr>
      <vt:lpstr>The Short Serve Part VII</vt:lpstr>
      <vt:lpstr>The Short Serve Part VII</vt:lpstr>
      <vt:lpstr>The Long Serve</vt:lpstr>
      <vt:lpstr>The Distance Between the Points of Landfall and the Optimal Serve</vt:lpstr>
      <vt:lpstr>The Optimal Serve</vt:lpstr>
      <vt:lpstr>PowerPoint Presentation</vt:lpstr>
      <vt:lpstr>A Final Observation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Optimal Tennis Serve by David Seppala-Holtzman</dc:title>
  <dc:creator>David Seppala-Holtzman</dc:creator>
  <cp:lastModifiedBy>David Seppala-Holtzman</cp:lastModifiedBy>
  <cp:revision>30</cp:revision>
  <dcterms:created xsi:type="dcterms:W3CDTF">2022-07-25T20:04:26Z</dcterms:created>
  <dcterms:modified xsi:type="dcterms:W3CDTF">2023-01-14T20:32:40Z</dcterms:modified>
</cp:coreProperties>
</file>