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59" r:id="rId5"/>
    <p:sldId id="260" r:id="rId6"/>
    <p:sldId id="261" r:id="rId7"/>
    <p:sldId id="263" r:id="rId8"/>
    <p:sldId id="264" r:id="rId9"/>
    <p:sldId id="299" r:id="rId10"/>
    <p:sldId id="262"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9" autoAdjust="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DEB8F4-1859-49E4-AEEA-D9EE0F54E449}" type="datetimeFigureOut">
              <a:rPr lang="en-US" smtClean="0"/>
              <a:pPr/>
              <a:t>10/30/2011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E866F6-57B6-4559-B761-01352535F4C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CCAD4-E741-4D18-9986-821CAA41457C}" type="slidenum">
              <a:rPr lang="en-US"/>
              <a:pPr/>
              <a:t>11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BF8B-B367-475A-9544-BB4DC242A78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BF8B-B367-475A-9544-BB4DC242A78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BF8B-B367-475A-9544-BB4DC242A78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BF8B-B367-475A-9544-BB4DC242A78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59BF8B-B367-475A-9544-BB4DC242A78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32CD3-6E14-405E-A81F-48D525114D9D}" type="slidenum">
              <a:rPr lang="en-US"/>
              <a:pPr/>
              <a:t>27</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EE51B-3D45-4A39-9EFB-B54DCEF2264E}" type="slidenum">
              <a:rPr lang="en-US"/>
              <a:pPr/>
              <a:t>28</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41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E866F6-57B6-4559-B761-01352535F4C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866F6-57B6-4559-B761-01352535F4C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5613" y="1598613"/>
            <a:ext cx="4037012"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5025" y="1598613"/>
            <a:ext cx="4037013"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5025" y="3922713"/>
            <a:ext cx="4037013"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5613" y="6242050"/>
            <a:ext cx="2130425" cy="474663"/>
          </a:xfrm>
        </p:spPr>
        <p:txBody>
          <a:bodyPr/>
          <a:lstStyle>
            <a:lvl1pPr>
              <a:defRPr/>
            </a:lvl1pPr>
          </a:lstStyle>
          <a:p>
            <a:endParaRPr lang="en-US"/>
          </a:p>
        </p:txBody>
      </p:sp>
      <p:sp>
        <p:nvSpPr>
          <p:cNvPr id="7" name="Footer Placeholder 6"/>
          <p:cNvSpPr>
            <a:spLocks noGrp="1"/>
          </p:cNvSpPr>
          <p:nvPr>
            <p:ph type="ftr" sz="quarter" idx="11"/>
          </p:nvPr>
        </p:nvSpPr>
        <p:spPr>
          <a:xfrm>
            <a:off x="3124200" y="6242050"/>
            <a:ext cx="2895600" cy="474663"/>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2050"/>
            <a:ext cx="2130425" cy="474663"/>
          </a:xfrm>
        </p:spPr>
        <p:txBody>
          <a:bodyPr/>
          <a:lstStyle>
            <a:lvl1pPr>
              <a:defRPr/>
            </a:lvl1pPr>
          </a:lstStyle>
          <a:p>
            <a:fld id="{8BCF753B-1528-4563-B2AB-81514833089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7AC15279-F577-49B8-8AFC-75F7AEB677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B0B467-0E23-48B3-8D77-19146CE1D0A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5FD248-840D-4719-9561-5C10168F0151}" type="datetimeFigureOut">
              <a:rPr lang="en-US" smtClean="0"/>
              <a:pPr/>
              <a:t>10/30/2011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FB0B467-0E23-48B3-8D77-19146CE1D0A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5FD248-840D-4719-9561-5C10168F0151}" type="datetimeFigureOut">
              <a:rPr lang="en-US" smtClean="0"/>
              <a:pPr/>
              <a:t>10/30/2011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B0B467-0E23-48B3-8D77-19146CE1D0A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Mathematics: </a:t>
            </a:r>
            <a:br>
              <a:rPr lang="en-US" dirty="0" smtClean="0"/>
            </a:br>
            <a:r>
              <a:rPr lang="en-US" dirty="0" smtClean="0"/>
              <a:t>The Italian Connection </a:t>
            </a:r>
            <a:endParaRPr lang="en-US" dirty="0"/>
          </a:p>
        </p:txBody>
      </p:sp>
      <p:sp>
        <p:nvSpPr>
          <p:cNvPr id="3" name="Subtitle 2"/>
          <p:cNvSpPr>
            <a:spLocks noGrp="1"/>
          </p:cNvSpPr>
          <p:nvPr>
            <p:ph type="subTitle" idx="1"/>
          </p:nvPr>
        </p:nvSpPr>
        <p:spPr/>
        <p:txBody>
          <a:bodyPr/>
          <a:lstStyle/>
          <a:p>
            <a:pPr algn="ctr"/>
            <a:r>
              <a:rPr lang="en-US" dirty="0" smtClean="0"/>
              <a:t>Prof. D.N. Seppala-Holtzman</a:t>
            </a:r>
          </a:p>
          <a:p>
            <a:pPr algn="ctr"/>
            <a:r>
              <a:rPr lang="en-US" dirty="0" smtClean="0"/>
              <a:t>St. Joseph’s College</a:t>
            </a:r>
          </a:p>
          <a:p>
            <a:pPr algn="ctr"/>
            <a:r>
              <a:rPr lang="en-US" sz="2000" i="1" dirty="0" smtClean="0"/>
              <a:t>faculty.sjcny.edu/~holtzman</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Mathematics?</a:t>
            </a:r>
            <a:endParaRPr lang="en-US" dirty="0"/>
          </a:p>
        </p:txBody>
      </p:sp>
      <p:sp>
        <p:nvSpPr>
          <p:cNvPr id="3" name="Content Placeholder 2"/>
          <p:cNvSpPr>
            <a:spLocks noGrp="1"/>
          </p:cNvSpPr>
          <p:nvPr>
            <p:ph idx="1"/>
          </p:nvPr>
        </p:nvSpPr>
        <p:spPr/>
        <p:txBody>
          <a:bodyPr/>
          <a:lstStyle/>
          <a:p>
            <a:r>
              <a:rPr lang="en-US" dirty="0" smtClean="0"/>
              <a:t>Today, I wish to add Mathematics to the list</a:t>
            </a:r>
          </a:p>
          <a:p>
            <a:r>
              <a:rPr lang="en-US" dirty="0" smtClean="0"/>
              <a:t>There are many great Italian mathematicians </a:t>
            </a:r>
          </a:p>
          <a:p>
            <a:r>
              <a:rPr lang="en-US" dirty="0" smtClean="0"/>
              <a:t>I would like to put the spotlight on a number of them</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smtClean="0"/>
              <a:t>Archimedes (c. 287 BC – c. 212 BC) </a:t>
            </a:r>
            <a:endParaRPr lang="en-US" dirty="0"/>
          </a:p>
        </p:txBody>
      </p:sp>
      <p:sp>
        <p:nvSpPr>
          <p:cNvPr id="20483" name="Rectangle 3"/>
          <p:cNvSpPr>
            <a:spLocks noGrp="1" noChangeArrowheads="1"/>
          </p:cNvSpPr>
          <p:nvPr>
            <p:ph type="body" sz="half" idx="1"/>
          </p:nvPr>
        </p:nvSpPr>
        <p:spPr>
          <a:xfrm>
            <a:off x="455613" y="1598613"/>
            <a:ext cx="8459787" cy="4497387"/>
          </a:xfrm>
        </p:spPr>
        <p:txBody>
          <a:bodyPr/>
          <a:lstStyle/>
          <a:p>
            <a:pPr>
              <a:buNone/>
            </a:pPr>
            <a:endParaRPr lang="en-US" sz="2800" dirty="0"/>
          </a:p>
          <a:p>
            <a:pPr>
              <a:buFont typeface="Wingdings" pitchFamily="2" charset="2"/>
              <a:buNone/>
            </a:pPr>
            <a:endParaRPr lang="en-US" sz="2800" dirty="0"/>
          </a:p>
          <a:p>
            <a:pPr>
              <a:buFont typeface="Wingdings" pitchFamily="2" charset="2"/>
              <a:buNone/>
            </a:pPr>
            <a:r>
              <a:rPr lang="en-US" sz="2800" dirty="0"/>
              <a:t>   Euclid                    </a:t>
            </a:r>
            <a:r>
              <a:rPr lang="en-US" sz="2800" dirty="0" smtClean="0"/>
              <a:t>Archimedes </a:t>
            </a:r>
            <a:r>
              <a:rPr lang="en-US" sz="2800" dirty="0"/>
              <a:t>√             Pythagoras         </a:t>
            </a:r>
          </a:p>
        </p:txBody>
      </p:sp>
      <p:pic>
        <p:nvPicPr>
          <p:cNvPr id="20484" name="Picture 4" descr="Apollonius"/>
          <p:cNvPicPr>
            <a:picLocks noGrp="1" noChangeAspect="1" noChangeArrowheads="1"/>
          </p:cNvPicPr>
          <p:nvPr>
            <p:ph sz="quarter" idx="2"/>
          </p:nvPr>
        </p:nvPicPr>
        <p:blipFill>
          <a:blip r:embed="rId3" cstate="print"/>
          <a:srcRect/>
          <a:stretch>
            <a:fillRect/>
          </a:stretch>
        </p:blipFill>
        <p:spPr>
          <a:xfrm>
            <a:off x="4038600" y="3886200"/>
            <a:ext cx="1379538" cy="2171700"/>
          </a:xfrm>
          <a:noFill/>
          <a:ln/>
        </p:spPr>
      </p:pic>
      <p:pic>
        <p:nvPicPr>
          <p:cNvPr id="20486" name="Picture 6" descr="Apollonius"/>
          <p:cNvPicPr>
            <a:picLocks noGrp="1" noChangeAspect="1" noChangeArrowheads="1"/>
          </p:cNvPicPr>
          <p:nvPr>
            <p:ph sz="quarter" idx="3"/>
          </p:nvPr>
        </p:nvPicPr>
        <p:blipFill>
          <a:blip r:embed="rId3" cstate="print"/>
          <a:srcRect/>
          <a:stretch>
            <a:fillRect/>
          </a:stretch>
        </p:blipFill>
        <p:spPr>
          <a:xfrm>
            <a:off x="7086600" y="3962400"/>
            <a:ext cx="1381125" cy="2173288"/>
          </a:xfrm>
          <a:noFill/>
          <a:ln/>
        </p:spPr>
      </p:pic>
      <p:pic>
        <p:nvPicPr>
          <p:cNvPr id="20488" name="Picture 8" descr="Apollonius"/>
          <p:cNvPicPr>
            <a:picLocks noChangeAspect="1" noChangeArrowheads="1"/>
          </p:cNvPicPr>
          <p:nvPr/>
        </p:nvPicPr>
        <p:blipFill>
          <a:blip r:embed="rId3" cstate="print"/>
          <a:srcRect/>
          <a:stretch>
            <a:fillRect/>
          </a:stretch>
        </p:blipFill>
        <p:spPr bwMode="auto">
          <a:xfrm>
            <a:off x="685800" y="3962400"/>
            <a:ext cx="1403350" cy="220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Archimedes Italian?!</a:t>
            </a:r>
            <a:endParaRPr lang="en-US" dirty="0"/>
          </a:p>
        </p:txBody>
      </p:sp>
      <p:sp>
        <p:nvSpPr>
          <p:cNvPr id="3" name="Content Placeholder 2"/>
          <p:cNvSpPr>
            <a:spLocks noGrp="1"/>
          </p:cNvSpPr>
          <p:nvPr>
            <p:ph idx="1"/>
          </p:nvPr>
        </p:nvSpPr>
        <p:spPr/>
        <p:txBody>
          <a:bodyPr/>
          <a:lstStyle/>
          <a:p>
            <a:r>
              <a:rPr lang="en-US" dirty="0" smtClean="0"/>
              <a:t>That depends</a:t>
            </a:r>
          </a:p>
          <a:p>
            <a:r>
              <a:rPr lang="en-US" dirty="0" smtClean="0"/>
              <a:t>Of course, most people think of him as Greek</a:t>
            </a:r>
          </a:p>
          <a:p>
            <a:r>
              <a:rPr lang="en-US" dirty="0" smtClean="0"/>
              <a:t>He lived in Syracuse, a colony of Magna Graecia </a:t>
            </a:r>
          </a:p>
          <a:p>
            <a:r>
              <a:rPr lang="en-US" dirty="0" smtClean="0"/>
              <a:t>But Syracuse is in Sicily! </a:t>
            </a:r>
          </a:p>
          <a:p>
            <a:r>
              <a:rPr lang="en-US" dirty="0" smtClean="0"/>
              <a:t>Thus, technically, he was Italian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II</a:t>
            </a:r>
            <a:endParaRPr lang="en-US" dirty="0"/>
          </a:p>
        </p:txBody>
      </p:sp>
      <p:sp>
        <p:nvSpPr>
          <p:cNvPr id="3" name="Content Placeholder 2"/>
          <p:cNvSpPr>
            <a:spLocks noGrp="1"/>
          </p:cNvSpPr>
          <p:nvPr>
            <p:ph idx="1"/>
          </p:nvPr>
        </p:nvSpPr>
        <p:spPr/>
        <p:txBody>
          <a:bodyPr/>
          <a:lstStyle/>
          <a:p>
            <a:r>
              <a:rPr lang="en-US" dirty="0" smtClean="0"/>
              <a:t>Archimedes is generally considered to be the greatest mathematician of antiquity</a:t>
            </a:r>
          </a:p>
          <a:p>
            <a:r>
              <a:rPr lang="en-US" dirty="0" smtClean="0"/>
              <a:t>He discovered the laws of buoyancy (Remember Eureka!) </a:t>
            </a:r>
          </a:p>
          <a:p>
            <a:r>
              <a:rPr lang="en-US" dirty="0" smtClean="0"/>
              <a:t>He calculated the value of </a:t>
            </a:r>
            <a:r>
              <a:rPr lang="el-GR" dirty="0" smtClean="0"/>
              <a:t>π</a:t>
            </a:r>
            <a:r>
              <a:rPr lang="en-US" dirty="0" smtClean="0"/>
              <a:t> to within an accuracy of three decimal places!</a:t>
            </a:r>
          </a:p>
          <a:p>
            <a:r>
              <a:rPr lang="en-US" dirty="0" smtClean="0"/>
              <a:t>He essentially used the methods of calculus some 2 millennia before Sir Isaac Newton</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III</a:t>
            </a:r>
            <a:endParaRPr lang="en-US" dirty="0"/>
          </a:p>
        </p:txBody>
      </p:sp>
      <p:sp>
        <p:nvSpPr>
          <p:cNvPr id="3" name="Content Placeholder 2"/>
          <p:cNvSpPr>
            <a:spLocks noGrp="1"/>
          </p:cNvSpPr>
          <p:nvPr>
            <p:ph idx="1"/>
          </p:nvPr>
        </p:nvSpPr>
        <p:spPr/>
        <p:txBody>
          <a:bodyPr/>
          <a:lstStyle/>
          <a:p>
            <a:r>
              <a:rPr lang="en-US" dirty="0" smtClean="0"/>
              <a:t>He wrote the classic tome “On the Sphere and Cylinder” in which he proved the remarkable result:</a:t>
            </a:r>
          </a:p>
          <a:p>
            <a:pPr>
              <a:buNone/>
            </a:pPr>
            <a:r>
              <a:rPr lang="en-US" dirty="0" smtClean="0"/>
              <a:t>      </a:t>
            </a:r>
          </a:p>
          <a:p>
            <a:pPr>
              <a:buNone/>
            </a:pPr>
            <a:r>
              <a:rPr lang="en-US" dirty="0" smtClean="0"/>
              <a:t>         </a:t>
            </a:r>
            <a:r>
              <a:rPr lang="en-US" sz="3600" b="1" i="1" dirty="0" smtClean="0"/>
              <a:t>If a sphere is circumscribed by a cylinder, then, in both volume and surface area, the values for the cylinder are precisely 3/2 times those of the sphere.</a:t>
            </a:r>
            <a:endParaRPr lang="en-US" sz="3600"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IV</a:t>
            </a:r>
            <a:endParaRPr lang="en-US" dirty="0"/>
          </a:p>
        </p:txBody>
      </p:sp>
      <p:sp>
        <p:nvSpPr>
          <p:cNvPr id="30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3" name="Group 1"/>
          <p:cNvGrpSpPr>
            <a:grpSpLocks noChangeAspect="1"/>
          </p:cNvGrpSpPr>
          <p:nvPr/>
        </p:nvGrpSpPr>
        <p:grpSpPr bwMode="auto">
          <a:xfrm>
            <a:off x="1524000" y="2590800"/>
            <a:ext cx="5486400" cy="3200400"/>
            <a:chOff x="2520" y="8100"/>
            <a:chExt cx="7200" cy="4320"/>
          </a:xfrm>
        </p:grpSpPr>
        <p:sp>
          <p:nvSpPr>
            <p:cNvPr id="3084" name="AutoShape 12"/>
            <p:cNvSpPr>
              <a:spLocks noChangeAspect="1" noChangeArrowheads="1" noTextEdit="1"/>
            </p:cNvSpPr>
            <p:nvPr/>
          </p:nvSpPr>
          <p:spPr bwMode="auto">
            <a:xfrm>
              <a:off x="2520" y="8100"/>
              <a:ext cx="7200" cy="432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3" name="Oval 11"/>
            <p:cNvSpPr>
              <a:spLocks noChangeArrowheads="1"/>
            </p:cNvSpPr>
            <p:nvPr/>
          </p:nvSpPr>
          <p:spPr bwMode="auto">
            <a:xfrm>
              <a:off x="4620" y="11340"/>
              <a:ext cx="2550" cy="61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2" name="Line 10"/>
            <p:cNvSpPr>
              <a:spLocks noChangeShapeType="1"/>
            </p:cNvSpPr>
            <p:nvPr/>
          </p:nvSpPr>
          <p:spPr bwMode="auto">
            <a:xfrm>
              <a:off x="4620" y="9489"/>
              <a:ext cx="0" cy="21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 name="Line 9"/>
            <p:cNvSpPr>
              <a:spLocks noChangeShapeType="1"/>
            </p:cNvSpPr>
            <p:nvPr/>
          </p:nvSpPr>
          <p:spPr bwMode="auto">
            <a:xfrm>
              <a:off x="7170" y="9489"/>
              <a:ext cx="0" cy="21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 name="Oval 8"/>
            <p:cNvSpPr>
              <a:spLocks noChangeArrowheads="1"/>
            </p:cNvSpPr>
            <p:nvPr/>
          </p:nvSpPr>
          <p:spPr bwMode="auto">
            <a:xfrm>
              <a:off x="4620" y="9643"/>
              <a:ext cx="2550" cy="200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 name="Oval 7"/>
            <p:cNvSpPr>
              <a:spLocks noChangeArrowheads="1"/>
            </p:cNvSpPr>
            <p:nvPr/>
          </p:nvSpPr>
          <p:spPr bwMode="auto">
            <a:xfrm>
              <a:off x="4620" y="10569"/>
              <a:ext cx="2550" cy="15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 name="Oval 6"/>
            <p:cNvSpPr>
              <a:spLocks noChangeArrowheads="1"/>
            </p:cNvSpPr>
            <p:nvPr/>
          </p:nvSpPr>
          <p:spPr bwMode="auto">
            <a:xfrm>
              <a:off x="4620" y="9180"/>
              <a:ext cx="2550" cy="46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 name="Text Box 5"/>
            <p:cNvSpPr txBox="1">
              <a:spLocks noChangeArrowheads="1"/>
            </p:cNvSpPr>
            <p:nvPr/>
          </p:nvSpPr>
          <p:spPr bwMode="auto">
            <a:xfrm>
              <a:off x="8070" y="10414"/>
              <a:ext cx="750" cy="4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2r =h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6" name="Line 4"/>
            <p:cNvSpPr>
              <a:spLocks noChangeShapeType="1"/>
            </p:cNvSpPr>
            <p:nvPr/>
          </p:nvSpPr>
          <p:spPr bwMode="auto">
            <a:xfrm>
              <a:off x="7470" y="9334"/>
              <a:ext cx="0" cy="2469"/>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5" name="Line 3"/>
            <p:cNvSpPr>
              <a:spLocks noChangeShapeType="1"/>
            </p:cNvSpPr>
            <p:nvPr/>
          </p:nvSpPr>
          <p:spPr bwMode="auto">
            <a:xfrm>
              <a:off x="5970" y="8871"/>
              <a:ext cx="12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4" name="Text Box 2"/>
            <p:cNvSpPr txBox="1">
              <a:spLocks noChangeArrowheads="1"/>
            </p:cNvSpPr>
            <p:nvPr/>
          </p:nvSpPr>
          <p:spPr bwMode="auto">
            <a:xfrm>
              <a:off x="6270" y="8409"/>
              <a:ext cx="300" cy="3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Leonardo of Pisa (c. 1170 – c.1250)</a:t>
            </a:r>
            <a:endParaRPr lang="en-US" dirty="0"/>
          </a:p>
        </p:txBody>
      </p:sp>
      <p:pic>
        <p:nvPicPr>
          <p:cNvPr id="4" name="Content Placeholder 3" descr="225px-Fibonacci.jpg"/>
          <p:cNvPicPr>
            <a:picLocks noGrp="1" noChangeAspect="1"/>
          </p:cNvPicPr>
          <p:nvPr>
            <p:ph idx="1"/>
          </p:nvPr>
        </p:nvPicPr>
        <p:blipFill>
          <a:blip r:embed="rId3" cstate="print"/>
          <a:stretch>
            <a:fillRect/>
          </a:stretch>
        </p:blipFill>
        <p:spPr>
          <a:xfrm>
            <a:off x="2743200" y="2693257"/>
            <a:ext cx="2819400" cy="3796792"/>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Leonardo of Pisa II</a:t>
            </a:r>
            <a:endParaRPr lang="en-US" dirty="0"/>
          </a:p>
        </p:txBody>
      </p:sp>
      <p:sp>
        <p:nvSpPr>
          <p:cNvPr id="3" name="Content Placeholder 2"/>
          <p:cNvSpPr>
            <a:spLocks noGrp="1"/>
          </p:cNvSpPr>
          <p:nvPr>
            <p:ph idx="1"/>
          </p:nvPr>
        </p:nvSpPr>
        <p:spPr/>
        <p:txBody>
          <a:bodyPr/>
          <a:lstStyle/>
          <a:p>
            <a:r>
              <a:rPr lang="en-US" dirty="0" smtClean="0"/>
              <a:t>Better known as Fibonacci, he introduced the Hindu-Arabic numeral system to Europe</a:t>
            </a:r>
          </a:p>
          <a:p>
            <a:r>
              <a:rPr lang="en-US" dirty="0" smtClean="0"/>
              <a:t>In his book, “Liber Abaci”  (Book of Calculations), he introduced much of the mathematics of antiquity that had been preserved from the Golden Age of Greece and enhanced and advanced by the Arabs and the Indians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a:t>
            </a:r>
            <a:endParaRPr lang="en-US" dirty="0"/>
          </a:p>
        </p:txBody>
      </p:sp>
      <p:sp>
        <p:nvSpPr>
          <p:cNvPr id="3" name="Content Placeholder 2"/>
          <p:cNvSpPr>
            <a:spLocks noGrp="1"/>
          </p:cNvSpPr>
          <p:nvPr>
            <p:ph idx="1"/>
          </p:nvPr>
        </p:nvSpPr>
        <p:spPr/>
        <p:txBody>
          <a:bodyPr/>
          <a:lstStyle/>
          <a:p>
            <a:r>
              <a:rPr lang="en-US" dirty="0" smtClean="0"/>
              <a:t>A problem given in Liber Abaci goes as follows:</a:t>
            </a:r>
          </a:p>
          <a:p>
            <a:r>
              <a:rPr lang="en-US" dirty="0" smtClean="0"/>
              <a:t>Begin with a pair of rabbits, 1 male &amp; 1 female</a:t>
            </a:r>
          </a:p>
          <a:p>
            <a:r>
              <a:rPr lang="en-US" dirty="0" smtClean="0"/>
              <a:t>Rabbits reach sexual maturity after 1 month</a:t>
            </a:r>
          </a:p>
          <a:p>
            <a:r>
              <a:rPr lang="en-US" dirty="0" smtClean="0"/>
              <a:t>After reaching maturity, a female rabbit gives birth to a pair (1 male &amp; 1 female) every month</a:t>
            </a:r>
          </a:p>
          <a:p>
            <a:r>
              <a:rPr lang="en-US" dirty="0" smtClean="0"/>
              <a:t>Rabbits never die</a:t>
            </a:r>
          </a:p>
          <a:p>
            <a:r>
              <a:rPr lang="en-US" dirty="0" smtClean="0"/>
              <a:t>How many pairs of rabbits are there after n months?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 II</a:t>
            </a:r>
            <a:endParaRPr lang="en-US" dirty="0"/>
          </a:p>
        </p:txBody>
      </p:sp>
      <p:sp>
        <p:nvSpPr>
          <p:cNvPr id="3" name="Content Placeholder 2"/>
          <p:cNvSpPr>
            <a:spLocks noGrp="1"/>
          </p:cNvSpPr>
          <p:nvPr>
            <p:ph idx="1"/>
          </p:nvPr>
        </p:nvSpPr>
        <p:spPr/>
        <p:txBody>
          <a:bodyPr/>
          <a:lstStyle/>
          <a:p>
            <a:r>
              <a:rPr lang="en-US" dirty="0" smtClean="0"/>
              <a:t>The answer to this problem is given by the famous sequence called the Fibonacci numbers:</a:t>
            </a:r>
          </a:p>
          <a:p>
            <a:r>
              <a:rPr lang="en-US" dirty="0" smtClean="0"/>
              <a:t>F</a:t>
            </a:r>
            <a:r>
              <a:rPr lang="en-US" baseline="-25000" dirty="0" smtClean="0"/>
              <a:t>1</a:t>
            </a:r>
            <a:r>
              <a:rPr lang="en-US" dirty="0" smtClean="0"/>
              <a:t> = 1   F</a:t>
            </a:r>
            <a:r>
              <a:rPr lang="en-US" baseline="-25000" dirty="0" smtClean="0"/>
              <a:t>2</a:t>
            </a:r>
            <a:r>
              <a:rPr lang="en-US" dirty="0" smtClean="0"/>
              <a:t> = 1    F</a:t>
            </a:r>
            <a:r>
              <a:rPr lang="en-US" baseline="-25000" dirty="0" smtClean="0"/>
              <a:t>3</a:t>
            </a:r>
            <a:r>
              <a:rPr lang="en-US" dirty="0" smtClean="0"/>
              <a:t> = 2   F</a:t>
            </a:r>
            <a:r>
              <a:rPr lang="en-US" baseline="-25000" dirty="0" smtClean="0"/>
              <a:t>4</a:t>
            </a:r>
            <a:r>
              <a:rPr lang="en-US" dirty="0" smtClean="0"/>
              <a:t> = 3  …. </a:t>
            </a:r>
          </a:p>
          <a:p>
            <a:r>
              <a:rPr lang="en-US" dirty="0" smtClean="0"/>
              <a:t>F</a:t>
            </a:r>
            <a:r>
              <a:rPr lang="en-US" baseline="-25000" dirty="0" smtClean="0"/>
              <a:t>n</a:t>
            </a:r>
            <a:r>
              <a:rPr lang="en-US" dirty="0" smtClean="0"/>
              <a:t>  = F</a:t>
            </a:r>
            <a:r>
              <a:rPr lang="en-US" baseline="-25000" dirty="0" smtClean="0"/>
              <a:t>n-1</a:t>
            </a:r>
            <a:r>
              <a:rPr lang="en-US" dirty="0" smtClean="0"/>
              <a:t> + F</a:t>
            </a:r>
            <a:r>
              <a:rPr lang="en-US" baseline="-25000" dirty="0" smtClean="0"/>
              <a:t>n-2</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Associated with Italy</a:t>
            </a:r>
            <a:endParaRPr lang="en-US" dirty="0"/>
          </a:p>
        </p:txBody>
      </p:sp>
      <p:sp>
        <p:nvSpPr>
          <p:cNvPr id="3" name="Content Placeholder 2"/>
          <p:cNvSpPr>
            <a:spLocks noGrp="1"/>
          </p:cNvSpPr>
          <p:nvPr>
            <p:ph idx="1"/>
          </p:nvPr>
        </p:nvSpPr>
        <p:spPr/>
        <p:txBody>
          <a:bodyPr/>
          <a:lstStyle/>
          <a:p>
            <a:r>
              <a:rPr lang="en-US" dirty="0" smtClean="0"/>
              <a:t>When one thinks of Italy, many things come to mind</a:t>
            </a:r>
          </a:p>
          <a:p>
            <a:r>
              <a:rPr lang="en-US" dirty="0" smtClean="0"/>
              <a:t>Italy, with its long, proud history, has produced many famous people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 III</a:t>
            </a:r>
            <a:endParaRPr lang="en-US" dirty="0"/>
          </a:p>
        </p:txBody>
      </p:sp>
      <p:sp>
        <p:nvSpPr>
          <p:cNvPr id="3" name="Content Placeholder 2"/>
          <p:cNvSpPr>
            <a:spLocks noGrp="1"/>
          </p:cNvSpPr>
          <p:nvPr>
            <p:ph idx="1"/>
          </p:nvPr>
        </p:nvSpPr>
        <p:spPr/>
        <p:txBody>
          <a:bodyPr/>
          <a:lstStyle/>
          <a:p>
            <a:r>
              <a:rPr lang="en-US" dirty="0" smtClean="0"/>
              <a:t>The Fibonacci numbers have the marvelous property that the ratio of sequential numbers in this sequence approach the Golden Ratio, </a:t>
            </a:r>
            <a:r>
              <a:rPr lang="el-GR" dirty="0" smtClean="0"/>
              <a:t>Φ</a:t>
            </a:r>
            <a:r>
              <a:rPr lang="en-US" dirty="0" smtClean="0"/>
              <a:t>, in the limit</a:t>
            </a:r>
          </a:p>
          <a:p>
            <a:r>
              <a:rPr lang="en-US" dirty="0" smtClean="0"/>
              <a:t>That is: </a:t>
            </a:r>
          </a:p>
          <a:p>
            <a:endParaRPr lang="en-US" dirty="0" smtClean="0"/>
          </a:p>
          <a:p>
            <a:pPr>
              <a:buNone/>
            </a:pPr>
            <a:endParaRPr lang="en-US" dirty="0" smtClean="0"/>
          </a:p>
          <a:p>
            <a:endParaRPr lang="en-US" dirty="0"/>
          </a:p>
        </p:txBody>
      </p:sp>
      <p:graphicFrame>
        <p:nvGraphicFramePr>
          <p:cNvPr id="4" name="Object 3"/>
          <p:cNvGraphicFramePr>
            <a:graphicFrameLocks noChangeAspect="1"/>
          </p:cNvGraphicFramePr>
          <p:nvPr/>
        </p:nvGraphicFramePr>
        <p:xfrm>
          <a:off x="2438400" y="3352800"/>
          <a:ext cx="5029200" cy="2975373"/>
        </p:xfrm>
        <a:graphic>
          <a:graphicData uri="http://schemas.openxmlformats.org/presentationml/2006/ole">
            <p:oleObj spid="_x0000_s46082" name="Equation" r:id="rId4" imgW="812520" imgH="44424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Golden Ratio, </a:t>
            </a:r>
            <a:r>
              <a:rPr lang="el-GR" dirty="0" smtClean="0"/>
              <a:t>Φ</a:t>
            </a:r>
            <a:endParaRPr lang="en-US" dirty="0"/>
          </a:p>
        </p:txBody>
      </p:sp>
      <p:sp>
        <p:nvSpPr>
          <p:cNvPr id="3" name="Content Placeholder 2"/>
          <p:cNvSpPr>
            <a:spLocks noGrp="1"/>
          </p:cNvSpPr>
          <p:nvPr>
            <p:ph idx="1"/>
          </p:nvPr>
        </p:nvSpPr>
        <p:spPr/>
        <p:txBody>
          <a:bodyPr/>
          <a:lstStyle/>
          <a:p>
            <a:r>
              <a:rPr lang="en-US" dirty="0" smtClean="0"/>
              <a:t>The Golden Ratio was studied by the Greeks</a:t>
            </a:r>
          </a:p>
          <a:p>
            <a:r>
              <a:rPr lang="en-US" dirty="0" smtClean="0"/>
              <a:t>It is defined as follows: </a:t>
            </a:r>
          </a:p>
          <a:p>
            <a:r>
              <a:rPr lang="en-US" dirty="0" smtClean="0"/>
              <a:t>Take a length and divide it into two unequal pieces in such a way that the entire length is to the longer (A) as the longer is to the smaller (B).  The common ratio is </a:t>
            </a:r>
            <a:r>
              <a:rPr lang="el-GR" dirty="0" smtClean="0"/>
              <a:t>Φ</a:t>
            </a:r>
            <a:endParaRPr lang="en-US" dirty="0" smtClean="0"/>
          </a:p>
          <a:p>
            <a:r>
              <a:rPr lang="en-US" dirty="0" smtClean="0"/>
              <a:t>Thus </a:t>
            </a:r>
            <a:endParaRPr lang="en-US" dirty="0"/>
          </a:p>
        </p:txBody>
      </p:sp>
      <p:graphicFrame>
        <p:nvGraphicFramePr>
          <p:cNvPr id="4" name="Object 3"/>
          <p:cNvGraphicFramePr>
            <a:graphicFrameLocks noChangeAspect="1"/>
          </p:cNvGraphicFramePr>
          <p:nvPr/>
        </p:nvGraphicFramePr>
        <p:xfrm>
          <a:off x="2773363" y="4495800"/>
          <a:ext cx="3673475" cy="1460500"/>
        </p:xfrm>
        <a:graphic>
          <a:graphicData uri="http://schemas.openxmlformats.org/presentationml/2006/ole">
            <p:oleObj spid="_x0000_s47106" name="Equation" r:id="rId4" imgW="990360" imgH="39348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6" name="Rectangle 4"/>
          <p:cNvSpPr>
            <a:spLocks noGrp="1" noChangeArrowheads="1"/>
          </p:cNvSpPr>
          <p:nvPr>
            <p:ph type="title"/>
          </p:nvPr>
        </p:nvSpPr>
        <p:spPr/>
        <p:txBody>
          <a:bodyPr/>
          <a:lstStyle/>
          <a:p>
            <a:r>
              <a:rPr lang="en-US" sz="4000"/>
              <a:t>A Line Segment in Golden Ratio</a:t>
            </a:r>
          </a:p>
        </p:txBody>
      </p:sp>
      <p:pic>
        <p:nvPicPr>
          <p:cNvPr id="207877" name="Picture 5" descr="philine"/>
          <p:cNvPicPr>
            <a:picLocks noGrp="1" noChangeAspect="1" noChangeArrowheads="1"/>
          </p:cNvPicPr>
          <p:nvPr>
            <p:ph idx="1"/>
          </p:nvPr>
        </p:nvPicPr>
        <p:blipFill>
          <a:blip r:embed="rId3" cstate="print"/>
          <a:srcRect/>
          <a:stretch>
            <a:fillRect/>
          </a:stretch>
        </p:blipFill>
        <p:spPr>
          <a:xfrm>
            <a:off x="609600" y="3148013"/>
            <a:ext cx="7696200" cy="2203450"/>
          </a:xfrm>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a:t>The Golden Quadratic </a:t>
            </a:r>
          </a:p>
        </p:txBody>
      </p:sp>
      <p:sp>
        <p:nvSpPr>
          <p:cNvPr id="101379" name="Rectangle 3"/>
          <p:cNvSpPr>
            <a:spLocks noGrp="1" noChangeArrowheads="1"/>
          </p:cNvSpPr>
          <p:nvPr>
            <p:ph type="body" idx="1"/>
          </p:nvPr>
        </p:nvSpPr>
        <p:spPr/>
        <p:txBody>
          <a:bodyPr/>
          <a:lstStyle/>
          <a:p>
            <a:r>
              <a:rPr lang="en-US" dirty="0"/>
              <a:t>Cross multiplication yields:</a:t>
            </a:r>
          </a:p>
          <a:p>
            <a:pPr>
              <a:buFont typeface="Wingdings" pitchFamily="2" charset="2"/>
              <a:buNone/>
            </a:pPr>
            <a:r>
              <a:rPr lang="en-US" dirty="0"/>
              <a:t>   </a:t>
            </a:r>
          </a:p>
        </p:txBody>
      </p:sp>
      <p:graphicFrame>
        <p:nvGraphicFramePr>
          <p:cNvPr id="101380" name="Object 4"/>
          <p:cNvGraphicFramePr>
            <a:graphicFrameLocks noChangeAspect="1"/>
          </p:cNvGraphicFramePr>
          <p:nvPr/>
        </p:nvGraphicFramePr>
        <p:xfrm>
          <a:off x="1568450" y="3467100"/>
          <a:ext cx="5170488" cy="1143000"/>
        </p:xfrm>
        <a:graphic>
          <a:graphicData uri="http://schemas.openxmlformats.org/presentationml/2006/ole">
            <p:oleObj spid="_x0000_s101378" name="Equation" r:id="rId4" imgW="876240" imgH="19044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dirty="0"/>
              <a:t>The Golden Quadratic </a:t>
            </a:r>
            <a:r>
              <a:rPr lang="en-US" dirty="0" smtClean="0"/>
              <a:t>II</a:t>
            </a:r>
            <a:endParaRPr lang="en-US" dirty="0"/>
          </a:p>
        </p:txBody>
      </p:sp>
      <p:sp>
        <p:nvSpPr>
          <p:cNvPr id="102403" name="Rectangle 3"/>
          <p:cNvSpPr>
            <a:spLocks noGrp="1" noChangeArrowheads="1"/>
          </p:cNvSpPr>
          <p:nvPr>
            <p:ph type="body" idx="1"/>
          </p:nvPr>
        </p:nvSpPr>
        <p:spPr/>
        <p:txBody>
          <a:bodyPr/>
          <a:lstStyle/>
          <a:p>
            <a:r>
              <a:rPr lang="en-US" dirty="0" smtClean="0"/>
              <a:t>Dividing the equation through by B</a:t>
            </a:r>
            <a:r>
              <a:rPr lang="en-US" baseline="30000" dirty="0" smtClean="0"/>
              <a:t>2</a:t>
            </a:r>
            <a:r>
              <a:rPr lang="en-US" dirty="0" smtClean="0"/>
              <a:t> , setting </a:t>
            </a:r>
            <a:r>
              <a:rPr lang="en-US" dirty="0">
                <a:sym typeface="WP Greek Helve" pitchFamily="2" charset="2"/>
              </a:rPr>
              <a:t>Φ equal to the quotient </a:t>
            </a:r>
            <a:r>
              <a:rPr lang="en-US" dirty="0" smtClean="0">
                <a:sym typeface="WP Greek Helve" pitchFamily="2" charset="2"/>
              </a:rPr>
              <a:t>A/B </a:t>
            </a:r>
            <a:r>
              <a:rPr lang="en-US" dirty="0">
                <a:sym typeface="WP Greek Helve" pitchFamily="2" charset="2"/>
              </a:rPr>
              <a:t>and </a:t>
            </a:r>
            <a:r>
              <a:rPr lang="en-US" dirty="0"/>
              <a:t>manipulating this equation shows that </a:t>
            </a:r>
            <a:r>
              <a:rPr lang="en-US" dirty="0">
                <a:sym typeface="WP Greek Helve" pitchFamily="2" charset="2"/>
              </a:rPr>
              <a:t>Φ satisfies the quadratic equation:</a:t>
            </a:r>
          </a:p>
          <a:p>
            <a:pPr>
              <a:buFont typeface="Wingdings" pitchFamily="2" charset="2"/>
              <a:buNone/>
            </a:pPr>
            <a:endParaRPr lang="en-US" dirty="0">
              <a:sym typeface="WP Greek Helve" pitchFamily="2" charset="2"/>
            </a:endParaRPr>
          </a:p>
        </p:txBody>
      </p:sp>
      <p:graphicFrame>
        <p:nvGraphicFramePr>
          <p:cNvPr id="102404" name="Object 4"/>
          <p:cNvGraphicFramePr>
            <a:graphicFrameLocks noChangeAspect="1"/>
          </p:cNvGraphicFramePr>
          <p:nvPr/>
        </p:nvGraphicFramePr>
        <p:xfrm>
          <a:off x="2438400" y="4267200"/>
          <a:ext cx="5105400" cy="1295400"/>
        </p:xfrm>
        <a:graphic>
          <a:graphicData uri="http://schemas.openxmlformats.org/presentationml/2006/ole">
            <p:oleObj spid="_x0000_s102402" name="Equation" r:id="rId4" imgW="888840" imgH="20304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dirty="0"/>
              <a:t>The Golden Quadratic </a:t>
            </a:r>
            <a:r>
              <a:rPr lang="en-US" dirty="0" smtClean="0"/>
              <a:t>III</a:t>
            </a:r>
            <a:endParaRPr lang="en-US" dirty="0"/>
          </a:p>
        </p:txBody>
      </p:sp>
      <p:sp>
        <p:nvSpPr>
          <p:cNvPr id="103427" name="Rectangle 3"/>
          <p:cNvSpPr>
            <a:spLocks noGrp="1" noChangeArrowheads="1"/>
          </p:cNvSpPr>
          <p:nvPr>
            <p:ph type="body" idx="1"/>
          </p:nvPr>
        </p:nvSpPr>
        <p:spPr/>
        <p:txBody>
          <a:bodyPr/>
          <a:lstStyle/>
          <a:p>
            <a:r>
              <a:rPr lang="en-US" dirty="0"/>
              <a:t>Applying the quadratic formula to this simple equation and taking </a:t>
            </a:r>
            <a:r>
              <a:rPr lang="en-US" dirty="0">
                <a:sym typeface="WP Greek Helve" pitchFamily="2" charset="2"/>
              </a:rPr>
              <a:t>Φ to be the positive solution yields:</a:t>
            </a:r>
          </a:p>
          <a:p>
            <a:pPr>
              <a:buFont typeface="Wingdings" pitchFamily="2" charset="2"/>
              <a:buNone/>
            </a:pPr>
            <a:endParaRPr lang="en-US" dirty="0">
              <a:sym typeface="WP Greek Helve" pitchFamily="2" charset="2"/>
            </a:endParaRPr>
          </a:p>
          <a:p>
            <a:endParaRPr lang="en-US" dirty="0">
              <a:sym typeface="WP Greek Helve" pitchFamily="2" charset="2"/>
            </a:endParaRPr>
          </a:p>
          <a:p>
            <a:pPr>
              <a:buFont typeface="Wingdings" pitchFamily="2" charset="2"/>
              <a:buNone/>
            </a:pPr>
            <a:endParaRPr lang="en-US" dirty="0">
              <a:sym typeface="WP Greek Helve" pitchFamily="2" charset="2"/>
            </a:endParaRPr>
          </a:p>
        </p:txBody>
      </p:sp>
      <p:graphicFrame>
        <p:nvGraphicFramePr>
          <p:cNvPr id="103428" name="Object 4"/>
          <p:cNvGraphicFramePr>
            <a:graphicFrameLocks noChangeAspect="1"/>
          </p:cNvGraphicFramePr>
          <p:nvPr/>
        </p:nvGraphicFramePr>
        <p:xfrm>
          <a:off x="990600" y="3962400"/>
          <a:ext cx="7239000" cy="2181225"/>
        </p:xfrm>
        <a:graphic>
          <a:graphicData uri="http://schemas.openxmlformats.org/presentationml/2006/ole">
            <p:oleObj spid="_x0000_s103426" name="Equation" r:id="rId4" imgW="1180800" imgH="43164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143000" y="381000"/>
            <a:ext cx="7793037" cy="1143000"/>
          </a:xfrm>
        </p:spPr>
        <p:txBody>
          <a:bodyPr>
            <a:normAutofit fontScale="90000"/>
          </a:bodyPr>
          <a:lstStyle/>
          <a:p>
            <a:r>
              <a:rPr lang="en-US" dirty="0"/>
              <a:t>Two Important Properties of </a:t>
            </a:r>
            <a:r>
              <a:rPr lang="en-US" dirty="0">
                <a:sym typeface="WP Greek Helve" pitchFamily="2" charset="2"/>
              </a:rPr>
              <a:t>Φ</a:t>
            </a:r>
          </a:p>
        </p:txBody>
      </p:sp>
      <p:sp>
        <p:nvSpPr>
          <p:cNvPr id="104451" name="Rectangle 3"/>
          <p:cNvSpPr>
            <a:spLocks noGrp="1" noChangeArrowheads="1"/>
          </p:cNvSpPr>
          <p:nvPr>
            <p:ph type="body" sz="half" idx="1"/>
          </p:nvPr>
        </p:nvSpPr>
        <p:spPr/>
        <p:txBody>
          <a:bodyPr/>
          <a:lstStyle/>
          <a:p>
            <a:pPr>
              <a:buFont typeface="Wingdings" pitchFamily="2" charset="2"/>
              <a:buNone/>
            </a:pPr>
            <a:endParaRPr lang="en-US" sz="2800">
              <a:sym typeface="WP Greek Helve" pitchFamily="2" charset="2"/>
            </a:endParaRPr>
          </a:p>
          <a:p>
            <a:r>
              <a:rPr lang="en-US" sz="2800">
                <a:sym typeface="WP Greek Helve" pitchFamily="2" charset="2"/>
              </a:rPr>
              <a:t>1/ Φ = Φ - 1</a:t>
            </a:r>
          </a:p>
          <a:p>
            <a:r>
              <a:rPr lang="en-US" sz="2800">
                <a:sym typeface="WP Greek Helve" pitchFamily="2" charset="2"/>
              </a:rPr>
              <a:t>Φ</a:t>
            </a:r>
            <a:r>
              <a:rPr lang="en-US" sz="2800" baseline="30000">
                <a:sym typeface="WP Greek Helve" pitchFamily="2" charset="2"/>
              </a:rPr>
              <a:t>2 </a:t>
            </a:r>
            <a:r>
              <a:rPr lang="en-US" sz="2800">
                <a:sym typeface="WP Greek Helve" pitchFamily="2" charset="2"/>
              </a:rPr>
              <a:t> = Φ +1</a:t>
            </a:r>
          </a:p>
          <a:p>
            <a:r>
              <a:rPr lang="en-US" sz="2800">
                <a:sym typeface="WP Greek Helve" pitchFamily="2" charset="2"/>
              </a:rPr>
              <a:t>These both follow directly from our quadratic equation: </a:t>
            </a:r>
          </a:p>
          <a:p>
            <a:pPr>
              <a:buFont typeface="Wingdings" pitchFamily="2" charset="2"/>
              <a:buNone/>
            </a:pPr>
            <a:endParaRPr lang="en-US" sz="2800">
              <a:sym typeface="WP Greek Helve" pitchFamily="2" charset="2"/>
            </a:endParaRPr>
          </a:p>
        </p:txBody>
      </p:sp>
      <p:graphicFrame>
        <p:nvGraphicFramePr>
          <p:cNvPr id="104455" name="Object 7"/>
          <p:cNvGraphicFramePr>
            <a:graphicFrameLocks noChangeAspect="1"/>
          </p:cNvGraphicFramePr>
          <p:nvPr>
            <p:ph sz="half" idx="2"/>
          </p:nvPr>
        </p:nvGraphicFramePr>
        <p:xfrm>
          <a:off x="4648200" y="3787775"/>
          <a:ext cx="3657600" cy="836613"/>
        </p:xfrm>
        <a:graphic>
          <a:graphicData uri="http://schemas.openxmlformats.org/presentationml/2006/ole">
            <p:oleObj spid="_x0000_s104450" name="Equation" r:id="rId4" imgW="888840" imgH="203040" progId="Equation.DSMT4">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idx="4294967295"/>
          </p:nvPr>
        </p:nvSpPr>
        <p:spPr/>
        <p:txBody>
          <a:bodyPr/>
          <a:lstStyle/>
          <a:p>
            <a:r>
              <a:rPr lang="en-US">
                <a:sym typeface="WP Greek Helve" pitchFamily="2" charset="2"/>
              </a:rPr>
              <a:t>Φ Is an Infinite Square Root</a:t>
            </a:r>
          </a:p>
        </p:txBody>
      </p:sp>
      <p:graphicFrame>
        <p:nvGraphicFramePr>
          <p:cNvPr id="464899" name="Object 3"/>
          <p:cNvGraphicFramePr>
            <a:graphicFrameLocks noChangeAspect="1"/>
          </p:cNvGraphicFramePr>
          <p:nvPr/>
        </p:nvGraphicFramePr>
        <p:xfrm>
          <a:off x="457200" y="3429000"/>
          <a:ext cx="8153400" cy="2362200"/>
        </p:xfrm>
        <a:graphic>
          <a:graphicData uri="http://schemas.openxmlformats.org/presentationml/2006/ole">
            <p:oleObj spid="_x0000_s105474" name="Equation" r:id="rId4" imgW="1663560" imgH="355320" progId="Equation.DSMT4">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idx="4294967295"/>
          </p:nvPr>
        </p:nvSpPr>
        <p:spPr/>
        <p:txBody>
          <a:bodyPr/>
          <a:lstStyle/>
          <a:p>
            <a:r>
              <a:rPr lang="el-GR" sz="4000"/>
              <a:t>Φ</a:t>
            </a:r>
            <a:r>
              <a:rPr lang="en-US" sz="4000"/>
              <a:t> as a Continued Fraction</a:t>
            </a:r>
            <a:endParaRPr lang="el-GR" sz="4000"/>
          </a:p>
        </p:txBody>
      </p:sp>
      <p:graphicFrame>
        <p:nvGraphicFramePr>
          <p:cNvPr id="468995" name="Object 4"/>
          <p:cNvGraphicFramePr>
            <a:graphicFrameLocks noChangeAspect="1"/>
          </p:cNvGraphicFramePr>
          <p:nvPr>
            <p:ph idx="4294967295"/>
          </p:nvPr>
        </p:nvGraphicFramePr>
        <p:xfrm>
          <a:off x="2133600" y="2057400"/>
          <a:ext cx="5797550" cy="4064000"/>
        </p:xfrm>
        <a:graphic>
          <a:graphicData uri="http://schemas.openxmlformats.org/presentationml/2006/ole">
            <p:oleObj spid="_x0000_s106498" name="Equation" r:id="rId4" imgW="1358640" imgH="952200" progId="Equation.DSMT4">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Luca Pacioli (1446 – 1517)</a:t>
            </a:r>
            <a:endParaRPr lang="en-US" dirty="0"/>
          </a:p>
        </p:txBody>
      </p:sp>
      <p:pic>
        <p:nvPicPr>
          <p:cNvPr id="3" name="Picture 2" descr="300px-Pacioli.jpg"/>
          <p:cNvPicPr>
            <a:picLocks noChangeAspect="1"/>
          </p:cNvPicPr>
          <p:nvPr/>
        </p:nvPicPr>
        <p:blipFill>
          <a:blip r:embed="rId3" cstate="print"/>
          <a:stretch>
            <a:fillRect/>
          </a:stretch>
        </p:blipFill>
        <p:spPr>
          <a:xfrm>
            <a:off x="1905000" y="2514600"/>
            <a:ext cx="4800600" cy="396849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Thinks of Explorers</a:t>
            </a:r>
            <a:endParaRPr lang="en-US" dirty="0"/>
          </a:p>
        </p:txBody>
      </p:sp>
      <p:sp>
        <p:nvSpPr>
          <p:cNvPr id="3" name="Content Placeholder 2"/>
          <p:cNvSpPr>
            <a:spLocks noGrp="1"/>
          </p:cNvSpPr>
          <p:nvPr>
            <p:ph idx="1"/>
          </p:nvPr>
        </p:nvSpPr>
        <p:spPr/>
        <p:txBody>
          <a:bodyPr/>
          <a:lstStyle/>
          <a:p>
            <a:r>
              <a:rPr lang="en-US" dirty="0" smtClean="0"/>
              <a:t>Christopher Columbus </a:t>
            </a:r>
          </a:p>
          <a:p>
            <a:r>
              <a:rPr lang="en-US" dirty="0" smtClean="0"/>
              <a:t>Marco Polo</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Pacioli</a:t>
            </a:r>
            <a:endParaRPr lang="en-US" dirty="0"/>
          </a:p>
        </p:txBody>
      </p:sp>
      <p:sp>
        <p:nvSpPr>
          <p:cNvPr id="3" name="Content Placeholder 2"/>
          <p:cNvSpPr>
            <a:spLocks noGrp="1"/>
          </p:cNvSpPr>
          <p:nvPr>
            <p:ph idx="1"/>
          </p:nvPr>
        </p:nvSpPr>
        <p:spPr/>
        <p:txBody>
          <a:bodyPr/>
          <a:lstStyle/>
          <a:p>
            <a:r>
              <a:rPr lang="en-US" dirty="0" smtClean="0"/>
              <a:t>Franciscan Friar	</a:t>
            </a:r>
          </a:p>
          <a:p>
            <a:r>
              <a:rPr lang="en-US" dirty="0" smtClean="0"/>
              <a:t>Held the first chair at the University of Perugia</a:t>
            </a:r>
          </a:p>
          <a:p>
            <a:r>
              <a:rPr lang="en-US" dirty="0" smtClean="0"/>
              <a:t>Incidentally, the oldest university in Europe is the University of Bologna (founded 1088) </a:t>
            </a:r>
          </a:p>
          <a:p>
            <a:r>
              <a:rPr lang="en-US" dirty="0" smtClean="0"/>
              <a:t>Taught Mathematics to Leonardo da Vinci</a:t>
            </a:r>
          </a:p>
          <a:p>
            <a:r>
              <a:rPr lang="en-US" dirty="0" smtClean="0"/>
              <a:t> Father of Accounting</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Pacioli II</a:t>
            </a:r>
            <a:endParaRPr lang="en-US" dirty="0"/>
          </a:p>
        </p:txBody>
      </p:sp>
      <p:sp>
        <p:nvSpPr>
          <p:cNvPr id="3" name="Content Placeholder 2"/>
          <p:cNvSpPr>
            <a:spLocks noGrp="1"/>
          </p:cNvSpPr>
          <p:nvPr>
            <p:ph idx="1"/>
          </p:nvPr>
        </p:nvSpPr>
        <p:spPr/>
        <p:txBody>
          <a:bodyPr/>
          <a:lstStyle/>
          <a:p>
            <a:r>
              <a:rPr lang="en-US" dirty="0" smtClean="0"/>
              <a:t>Wrote a treatise on Mathematics and Magic</a:t>
            </a:r>
          </a:p>
          <a:p>
            <a:r>
              <a:rPr lang="en-US" dirty="0" smtClean="0"/>
              <a:t>Wrote </a:t>
            </a:r>
            <a:r>
              <a:rPr lang="en-US" i="1" dirty="0" smtClean="0"/>
              <a:t>De Divina Proportione </a:t>
            </a:r>
            <a:r>
              <a:rPr lang="en-US" dirty="0" smtClean="0"/>
              <a:t> (The Divine Proportion) about the Golden Ratio </a:t>
            </a:r>
          </a:p>
          <a:p>
            <a:r>
              <a:rPr lang="en-US" dirty="0" smtClean="0"/>
              <a:t>Worked at the problem of finding roots of polynomials</a:t>
            </a:r>
          </a:p>
          <a:p>
            <a:r>
              <a:rPr lang="en-US" dirty="0" smtClean="0"/>
              <a:t>The roots of a quadratic are found using the quadratic formula (discovered by the Arabs) </a:t>
            </a:r>
          </a:p>
          <a:p>
            <a:r>
              <a:rPr lang="en-US" dirty="0" smtClean="0"/>
              <a:t>Pacioli worked at extending this to cubic polynomials </a:t>
            </a:r>
            <a:endParaRPr lang="en-US"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Girolamo Cardano (1501 – 1576)</a:t>
            </a:r>
            <a:endParaRPr lang="en-US" dirty="0"/>
          </a:p>
        </p:txBody>
      </p:sp>
      <p:pic>
        <p:nvPicPr>
          <p:cNvPr id="4" name="Content Placeholder 3" descr="250px-Cardano.jpg"/>
          <p:cNvPicPr>
            <a:picLocks noGrp="1" noChangeAspect="1"/>
          </p:cNvPicPr>
          <p:nvPr>
            <p:ph idx="1"/>
          </p:nvPr>
        </p:nvPicPr>
        <p:blipFill>
          <a:blip r:embed="rId3" cstate="print"/>
          <a:stretch>
            <a:fillRect/>
          </a:stretch>
        </p:blipFill>
        <p:spPr>
          <a:xfrm>
            <a:off x="2984500" y="2199481"/>
            <a:ext cx="3175000" cy="3860800"/>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Cardano II</a:t>
            </a:r>
            <a:endParaRPr lang="en-US" dirty="0"/>
          </a:p>
        </p:txBody>
      </p:sp>
      <p:sp>
        <p:nvSpPr>
          <p:cNvPr id="3" name="Content Placeholder 2"/>
          <p:cNvSpPr>
            <a:spLocks noGrp="1"/>
          </p:cNvSpPr>
          <p:nvPr>
            <p:ph idx="1"/>
          </p:nvPr>
        </p:nvSpPr>
        <p:spPr/>
        <p:txBody>
          <a:bodyPr/>
          <a:lstStyle/>
          <a:p>
            <a:r>
              <a:rPr lang="en-US" dirty="0" smtClean="0"/>
              <a:t>Cardano succeeded where Pacioli has failed in finding a general method to finding the roots of a general cubic</a:t>
            </a:r>
          </a:p>
          <a:p>
            <a:r>
              <a:rPr lang="en-US" dirty="0" smtClean="0"/>
              <a:t>He, together with his student, Ferrari, extended this to a method for finding the roots of a general quartic (published in his book </a:t>
            </a:r>
            <a:r>
              <a:rPr lang="en-US" i="1" dirty="0" smtClean="0"/>
              <a:t>Ars Magna</a:t>
            </a:r>
            <a:r>
              <a:rPr lang="en-US" dirty="0" smtClean="0"/>
              <a: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Cardano III</a:t>
            </a:r>
            <a:endParaRPr lang="en-US" dirty="0"/>
          </a:p>
        </p:txBody>
      </p:sp>
      <p:sp>
        <p:nvSpPr>
          <p:cNvPr id="3" name="Content Placeholder 2"/>
          <p:cNvSpPr>
            <a:spLocks noGrp="1"/>
          </p:cNvSpPr>
          <p:nvPr>
            <p:ph idx="1"/>
          </p:nvPr>
        </p:nvSpPr>
        <p:spPr/>
        <p:txBody>
          <a:bodyPr/>
          <a:lstStyle/>
          <a:p>
            <a:r>
              <a:rPr lang="en-US" dirty="0" smtClean="0"/>
              <a:t>While Cardano was a superb mathematician, he was quite a colorful character and he led a soap opera of a life</a:t>
            </a:r>
          </a:p>
          <a:p>
            <a:r>
              <a:rPr lang="en-US" dirty="0" smtClean="0"/>
              <a:t>He was the illegitimate son of a mathematically gifted lawyer</a:t>
            </a:r>
          </a:p>
          <a:p>
            <a:r>
              <a:rPr lang="en-US" dirty="0" smtClean="0"/>
              <a:t>He kept himself solvent by gambling and playing chess for money</a:t>
            </a:r>
          </a:p>
          <a:p>
            <a:r>
              <a:rPr lang="en-US" dirty="0" smtClean="0"/>
              <a:t>His eldest son was executed for poisoning his unfaithful wife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Cardano IV</a:t>
            </a:r>
            <a:endParaRPr lang="en-US" dirty="0"/>
          </a:p>
        </p:txBody>
      </p:sp>
      <p:sp>
        <p:nvSpPr>
          <p:cNvPr id="3" name="Content Placeholder 2"/>
          <p:cNvSpPr>
            <a:spLocks noGrp="1"/>
          </p:cNvSpPr>
          <p:nvPr>
            <p:ph idx="1"/>
          </p:nvPr>
        </p:nvSpPr>
        <p:spPr/>
        <p:txBody>
          <a:bodyPr/>
          <a:lstStyle/>
          <a:p>
            <a:r>
              <a:rPr lang="en-US" dirty="0" smtClean="0"/>
              <a:t>Even his mathematical life was filled with drama</a:t>
            </a:r>
          </a:p>
          <a:p>
            <a:r>
              <a:rPr lang="en-US" dirty="0" smtClean="0"/>
              <a:t>He learned the secret of solving a particular case of the cubic equation from another gifted mathematician, Niccolo Fontana (known as “Tartaglia” --- the stutterer)</a:t>
            </a:r>
          </a:p>
          <a:p>
            <a:r>
              <a:rPr lang="en-US" dirty="0" smtClean="0"/>
              <a:t>Cardano took an oath never to reveal the secret but published the method, anyway</a:t>
            </a:r>
          </a:p>
          <a:p>
            <a:r>
              <a:rPr lang="en-US" dirty="0" smtClean="0"/>
              <a:t>This led to a decades-long feud between Cardano and Fontana</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Rafael Bombelli (1526 – 1572)</a:t>
            </a:r>
            <a:endParaRPr lang="en-US" dirty="0"/>
          </a:p>
        </p:txBody>
      </p:sp>
      <p:sp>
        <p:nvSpPr>
          <p:cNvPr id="3" name="Content Placeholder 2"/>
          <p:cNvSpPr>
            <a:spLocks noGrp="1"/>
          </p:cNvSpPr>
          <p:nvPr>
            <p:ph idx="1"/>
          </p:nvPr>
        </p:nvSpPr>
        <p:spPr/>
        <p:txBody>
          <a:bodyPr/>
          <a:lstStyle/>
          <a:p>
            <a:r>
              <a:rPr lang="en-US" dirty="0" smtClean="0"/>
              <a:t>Bombelli published a major work entitled </a:t>
            </a:r>
            <a:r>
              <a:rPr lang="en-US" i="1" dirty="0" smtClean="0"/>
              <a:t>Algebra</a:t>
            </a:r>
            <a:endParaRPr lang="en-US" dirty="0" smtClean="0"/>
          </a:p>
          <a:p>
            <a:r>
              <a:rPr lang="en-US" dirty="0" smtClean="0"/>
              <a:t>In it, he extended the number field to include square roots (along with methods for computing them) and cube roots</a:t>
            </a:r>
          </a:p>
          <a:p>
            <a:r>
              <a:rPr lang="en-US" dirty="0" smtClean="0"/>
              <a:t>More important, he gave a description of </a:t>
            </a:r>
            <a:r>
              <a:rPr lang="en-US" i="1" dirty="0" smtClean="0"/>
              <a:t>i</a:t>
            </a:r>
            <a:r>
              <a:rPr lang="en-US" dirty="0" smtClean="0"/>
              <a:t>, the square root of -1</a:t>
            </a:r>
          </a:p>
          <a:p>
            <a:r>
              <a:rPr lang="en-US" dirty="0" smtClean="0"/>
              <a:t>He established the foundations upon which the complex numbers are based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Giovanni Saccheri (1667- 1733) </a:t>
            </a:r>
            <a:endParaRPr lang="en-US" dirty="0"/>
          </a:p>
        </p:txBody>
      </p:sp>
      <p:sp>
        <p:nvSpPr>
          <p:cNvPr id="3" name="Content Placeholder 2"/>
          <p:cNvSpPr>
            <a:spLocks noGrp="1"/>
          </p:cNvSpPr>
          <p:nvPr>
            <p:ph idx="1"/>
          </p:nvPr>
        </p:nvSpPr>
        <p:spPr/>
        <p:txBody>
          <a:bodyPr/>
          <a:lstStyle/>
          <a:p>
            <a:r>
              <a:rPr lang="en-US" dirty="0" smtClean="0"/>
              <a:t>Saccheri laid the ground-work for the establishment of non-Euclidean Geometry</a:t>
            </a:r>
          </a:p>
          <a:p>
            <a:r>
              <a:rPr lang="en-US" dirty="0" smtClean="0"/>
              <a:t>He wrote </a:t>
            </a:r>
            <a:r>
              <a:rPr lang="en-US" i="1" dirty="0" smtClean="0"/>
              <a:t>Euclid Freed of Every Flaw</a:t>
            </a:r>
            <a:endParaRPr lang="en-US" dirty="0" smtClean="0"/>
          </a:p>
          <a:p>
            <a:r>
              <a:rPr lang="en-US" dirty="0" smtClean="0"/>
              <a:t>He is most noted for the Saccheri – Legendre Theorem which states that the sum of the angles of every triangle must be </a:t>
            </a:r>
            <a:r>
              <a:rPr lang="en-US" b="1" i="1" u="sng" dirty="0" smtClean="0"/>
              <a:t>at most </a:t>
            </a:r>
            <a:r>
              <a:rPr lang="en-US" dirty="0" smtClean="0"/>
              <a:t>180 degrees! </a:t>
            </a:r>
          </a:p>
          <a:p>
            <a:r>
              <a:rPr lang="en-US" dirty="0" smtClean="0"/>
              <a:t>This led to the establishment of Hyperbolic Geometry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Eugenio Beltrami (1835-1900)</a:t>
            </a:r>
            <a:endParaRPr lang="en-US" dirty="0"/>
          </a:p>
        </p:txBody>
      </p:sp>
      <p:sp>
        <p:nvSpPr>
          <p:cNvPr id="3" name="Content Placeholder 2"/>
          <p:cNvSpPr>
            <a:spLocks noGrp="1"/>
          </p:cNvSpPr>
          <p:nvPr>
            <p:ph idx="1"/>
          </p:nvPr>
        </p:nvSpPr>
        <p:spPr/>
        <p:txBody>
          <a:bodyPr/>
          <a:lstStyle/>
          <a:p>
            <a:r>
              <a:rPr lang="en-US" dirty="0" smtClean="0"/>
              <a:t>Was the first to prove the consistency of non-Euclidean Geometry</a:t>
            </a:r>
          </a:p>
          <a:p>
            <a:r>
              <a:rPr lang="en-US" dirty="0" smtClean="0"/>
              <a:t>Produced a model of Hyperbolic Geometry on a surface of constant negative curvature (a pseudo sphere) </a:t>
            </a:r>
          </a:p>
          <a:p>
            <a:r>
              <a:rPr lang="en-US" dirty="0" smtClean="0"/>
              <a:t>Produced another model of Hyperbolic Geometry inside a unit disk (the Beltrami – Klein Model) </a:t>
            </a:r>
          </a:p>
          <a:p>
            <a:r>
              <a:rPr lang="en-US" dirty="0" smtClean="0"/>
              <a:t>Beltrami also worked in the field of Differential Geometry  --- a branch of Geometry that uses calculus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Triangle in Differential Geometry</a:t>
            </a:r>
            <a:endParaRPr lang="en-US" dirty="0"/>
          </a:p>
        </p:txBody>
      </p:sp>
      <p:pic>
        <p:nvPicPr>
          <p:cNvPr id="3" name="Picture 2" descr="250px-Hyperbolic_triangle.svg.png"/>
          <p:cNvPicPr>
            <a:picLocks noChangeAspect="1"/>
          </p:cNvPicPr>
          <p:nvPr/>
        </p:nvPicPr>
        <p:blipFill>
          <a:blip r:embed="rId3" cstate="print"/>
          <a:stretch>
            <a:fillRect/>
          </a:stretch>
        </p:blipFill>
        <p:spPr>
          <a:xfrm>
            <a:off x="2746850" y="2633662"/>
            <a:ext cx="3928350" cy="262413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Thinks of Scientists </a:t>
            </a:r>
            <a:endParaRPr lang="en-US" dirty="0"/>
          </a:p>
        </p:txBody>
      </p:sp>
      <p:sp>
        <p:nvSpPr>
          <p:cNvPr id="3" name="Content Placeholder 2"/>
          <p:cNvSpPr>
            <a:spLocks noGrp="1"/>
          </p:cNvSpPr>
          <p:nvPr>
            <p:ph idx="1"/>
          </p:nvPr>
        </p:nvSpPr>
        <p:spPr/>
        <p:txBody>
          <a:bodyPr/>
          <a:lstStyle/>
          <a:p>
            <a:r>
              <a:rPr lang="en-US" dirty="0" smtClean="0"/>
              <a:t>Galileo </a:t>
            </a:r>
          </a:p>
          <a:p>
            <a:r>
              <a:rPr lang="en-US" dirty="0" smtClean="0"/>
              <a:t>Cassini </a:t>
            </a:r>
          </a:p>
          <a:p>
            <a:r>
              <a:rPr lang="en-US" dirty="0" smtClean="0"/>
              <a:t>Fermi</a:t>
            </a:r>
          </a:p>
          <a:p>
            <a:r>
              <a:rPr lang="en-US" dirty="0" smtClean="0"/>
              <a:t>Avogadro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Guido Fubini (1879 – 1943) </a:t>
            </a:r>
            <a:endParaRPr lang="en-US" dirty="0"/>
          </a:p>
        </p:txBody>
      </p:sp>
      <p:sp>
        <p:nvSpPr>
          <p:cNvPr id="3" name="Content Placeholder 2"/>
          <p:cNvSpPr>
            <a:spLocks noGrp="1"/>
          </p:cNvSpPr>
          <p:nvPr>
            <p:ph idx="1"/>
          </p:nvPr>
        </p:nvSpPr>
        <p:spPr/>
        <p:txBody>
          <a:bodyPr/>
          <a:lstStyle/>
          <a:p>
            <a:r>
              <a:rPr lang="en-US" dirty="0" smtClean="0"/>
              <a:t>Most famous for the theorem that bears his name, Fubini’s Theorem</a:t>
            </a:r>
          </a:p>
          <a:p>
            <a:r>
              <a:rPr lang="en-US" dirty="0" smtClean="0"/>
              <a:t>This states that under certain conditions, a double integral can be computed as an iterated integral, thus allowing for change of order of integration </a:t>
            </a:r>
          </a:p>
          <a:p>
            <a:pPr>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Mathematics: </a:t>
            </a:r>
            <a:br>
              <a:rPr lang="en-US" dirty="0" smtClean="0"/>
            </a:br>
            <a:r>
              <a:rPr lang="en-US" dirty="0" smtClean="0"/>
              <a:t>The Italian Connection</a:t>
            </a:r>
            <a:endParaRPr lang="en-US" dirty="0"/>
          </a:p>
        </p:txBody>
      </p:sp>
      <p:sp>
        <p:nvSpPr>
          <p:cNvPr id="3" name="Content Placeholder 2"/>
          <p:cNvSpPr>
            <a:spLocks noGrp="1"/>
          </p:cNvSpPr>
          <p:nvPr>
            <p:ph idx="1"/>
          </p:nvPr>
        </p:nvSpPr>
        <p:spPr/>
        <p:txBody>
          <a:bodyPr/>
          <a:lstStyle/>
          <a:p>
            <a:r>
              <a:rPr lang="en-US" dirty="0" smtClean="0"/>
              <a:t>This is just a short, select list of major Italian mathematicians and their contributions to the discipline</a:t>
            </a:r>
          </a:p>
          <a:p>
            <a:r>
              <a:rPr lang="en-US" dirty="0" smtClean="0"/>
              <a:t>Of course, one could go on and on</a:t>
            </a:r>
          </a:p>
          <a:p>
            <a:r>
              <a:rPr lang="en-US" dirty="0" smtClean="0"/>
              <a:t>I do hope that I have succeeded in adding Mathematics to the list of things that you think of when you think of Italy</a:t>
            </a:r>
          </a:p>
          <a:p>
            <a:r>
              <a:rPr lang="en-US" dirty="0" smtClean="0"/>
              <a:t>Thank you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Thinks of Artists </a:t>
            </a:r>
            <a:endParaRPr lang="en-US" dirty="0"/>
          </a:p>
        </p:txBody>
      </p:sp>
      <p:sp>
        <p:nvSpPr>
          <p:cNvPr id="3" name="Content Placeholder 2"/>
          <p:cNvSpPr>
            <a:spLocks noGrp="1"/>
          </p:cNvSpPr>
          <p:nvPr>
            <p:ph idx="1"/>
          </p:nvPr>
        </p:nvSpPr>
        <p:spPr/>
        <p:txBody>
          <a:bodyPr/>
          <a:lstStyle/>
          <a:p>
            <a:r>
              <a:rPr lang="en-US" dirty="0" smtClean="0"/>
              <a:t>Michelangelo </a:t>
            </a:r>
          </a:p>
          <a:p>
            <a:r>
              <a:rPr lang="en-US" dirty="0" smtClean="0"/>
              <a:t>Titian</a:t>
            </a:r>
          </a:p>
          <a:p>
            <a:r>
              <a:rPr lang="en-US" dirty="0" smtClean="0"/>
              <a:t>da Vinci</a:t>
            </a:r>
          </a:p>
          <a:p>
            <a:r>
              <a:rPr lang="en-US" dirty="0" smtClean="0"/>
              <a:t>Botticelli</a:t>
            </a:r>
          </a:p>
          <a:p>
            <a:r>
              <a:rPr lang="en-US" dirty="0" smtClean="0"/>
              <a:t>Caravaggio</a:t>
            </a:r>
          </a:p>
          <a:p>
            <a:r>
              <a:rPr lang="en-US" dirty="0" smtClean="0"/>
              <a:t>Bellini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Thinks of Film Directors</a:t>
            </a:r>
            <a:endParaRPr lang="en-US" dirty="0"/>
          </a:p>
        </p:txBody>
      </p:sp>
      <p:sp>
        <p:nvSpPr>
          <p:cNvPr id="3" name="Content Placeholder 2"/>
          <p:cNvSpPr>
            <a:spLocks noGrp="1"/>
          </p:cNvSpPr>
          <p:nvPr>
            <p:ph idx="1"/>
          </p:nvPr>
        </p:nvSpPr>
        <p:spPr/>
        <p:txBody>
          <a:bodyPr/>
          <a:lstStyle/>
          <a:p>
            <a:r>
              <a:rPr lang="en-US" dirty="0" smtClean="0"/>
              <a:t>Fellini </a:t>
            </a:r>
          </a:p>
          <a:p>
            <a:r>
              <a:rPr lang="en-US" dirty="0" smtClean="0"/>
              <a:t>Rossellini </a:t>
            </a:r>
          </a:p>
          <a:p>
            <a:r>
              <a:rPr lang="en-US" dirty="0" smtClean="0"/>
              <a:t>Bertolucci</a:t>
            </a:r>
          </a:p>
          <a:p>
            <a:r>
              <a:rPr lang="en-US" dirty="0" smtClean="0"/>
              <a:t>Antonioni</a:t>
            </a:r>
          </a:p>
          <a:p>
            <a:r>
              <a:rPr lang="en-US" dirty="0" smtClean="0"/>
              <a:t>Zeffirelli</a:t>
            </a:r>
          </a:p>
          <a:p>
            <a:r>
              <a:rPr lang="en-US" dirty="0" smtClean="0"/>
              <a:t>Pasolini</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Thinks of Composers</a:t>
            </a:r>
            <a:endParaRPr lang="en-US" dirty="0"/>
          </a:p>
        </p:txBody>
      </p:sp>
      <p:sp>
        <p:nvSpPr>
          <p:cNvPr id="3" name="Content Placeholder 2"/>
          <p:cNvSpPr>
            <a:spLocks noGrp="1"/>
          </p:cNvSpPr>
          <p:nvPr>
            <p:ph idx="1"/>
          </p:nvPr>
        </p:nvSpPr>
        <p:spPr/>
        <p:txBody>
          <a:bodyPr/>
          <a:lstStyle/>
          <a:p>
            <a:r>
              <a:rPr lang="en-US" dirty="0" smtClean="0"/>
              <a:t>Vivaldi</a:t>
            </a:r>
          </a:p>
          <a:p>
            <a:r>
              <a:rPr lang="en-US" dirty="0" smtClean="0"/>
              <a:t>Verdi</a:t>
            </a:r>
          </a:p>
          <a:p>
            <a:r>
              <a:rPr lang="en-US" dirty="0" smtClean="0"/>
              <a:t>Rossini</a:t>
            </a:r>
          </a:p>
          <a:p>
            <a:r>
              <a:rPr lang="en-US" dirty="0" smtClean="0"/>
              <a:t>Puccini</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Thinks of “La Dolce Vita”</a:t>
            </a:r>
            <a:endParaRPr lang="en-US" dirty="0"/>
          </a:p>
        </p:txBody>
      </p:sp>
      <p:pic>
        <p:nvPicPr>
          <p:cNvPr id="3" name="Picture 2" descr="dolcevita.jpg"/>
          <p:cNvPicPr>
            <a:picLocks noChangeAspect="1"/>
          </p:cNvPicPr>
          <p:nvPr/>
        </p:nvPicPr>
        <p:blipFill>
          <a:blip r:embed="rId3"/>
          <a:stretch>
            <a:fillRect/>
          </a:stretch>
        </p:blipFill>
        <p:spPr>
          <a:xfrm>
            <a:off x="2484438" y="2514599"/>
            <a:ext cx="4068762" cy="297035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Dolce Vita II</a:t>
            </a:r>
            <a:endParaRPr lang="en-US" dirty="0"/>
          </a:p>
        </p:txBody>
      </p:sp>
      <p:pic>
        <p:nvPicPr>
          <p:cNvPr id="3" name="Picture 2" descr="ladyandtramp.jpg"/>
          <p:cNvPicPr>
            <a:picLocks noChangeAspect="1"/>
          </p:cNvPicPr>
          <p:nvPr/>
        </p:nvPicPr>
        <p:blipFill>
          <a:blip r:embed="rId3"/>
          <a:stretch>
            <a:fillRect/>
          </a:stretch>
        </p:blipFill>
        <p:spPr>
          <a:xfrm>
            <a:off x="1992923" y="2590800"/>
            <a:ext cx="4636477" cy="324023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1249</Words>
  <Application>Microsoft Office PowerPoint</Application>
  <PresentationFormat>On-screen Show (4:3)</PresentationFormat>
  <Paragraphs>196</Paragraphs>
  <Slides>41</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Flow</vt:lpstr>
      <vt:lpstr>Equation</vt:lpstr>
      <vt:lpstr>Mathematics:  The Italian Connection </vt:lpstr>
      <vt:lpstr>Things Associated with Italy</vt:lpstr>
      <vt:lpstr>One Thinks of Explorers</vt:lpstr>
      <vt:lpstr>One Thinks of Scientists </vt:lpstr>
      <vt:lpstr>One Thinks of Artists </vt:lpstr>
      <vt:lpstr>One Thinks of Film Directors</vt:lpstr>
      <vt:lpstr>One Thinks of Composers</vt:lpstr>
      <vt:lpstr>One Thinks of “La Dolce Vita”</vt:lpstr>
      <vt:lpstr>La Dolce Vita II</vt:lpstr>
      <vt:lpstr>What about Mathematics?</vt:lpstr>
      <vt:lpstr>Archimedes (c. 287 BC – c. 212 BC) </vt:lpstr>
      <vt:lpstr>Was Archimedes Italian?!</vt:lpstr>
      <vt:lpstr>Archimedes II</vt:lpstr>
      <vt:lpstr>Archimedes III</vt:lpstr>
      <vt:lpstr>Archimedes IV</vt:lpstr>
      <vt:lpstr>Leonardo of Pisa (c. 1170 – c.1250)</vt:lpstr>
      <vt:lpstr>Leonardo of Pisa II</vt:lpstr>
      <vt:lpstr>Fibonacci Numbers</vt:lpstr>
      <vt:lpstr>Fibonacci Numbers II</vt:lpstr>
      <vt:lpstr>Fibonacci Numbers III</vt:lpstr>
      <vt:lpstr>The Golden Ratio, Φ</vt:lpstr>
      <vt:lpstr>A Line Segment in Golden Ratio</vt:lpstr>
      <vt:lpstr>The Golden Quadratic </vt:lpstr>
      <vt:lpstr>The Golden Quadratic II</vt:lpstr>
      <vt:lpstr>The Golden Quadratic III</vt:lpstr>
      <vt:lpstr>Two Important Properties of Φ</vt:lpstr>
      <vt:lpstr>Φ Is an Infinite Square Root</vt:lpstr>
      <vt:lpstr>Φ as a Continued Fraction</vt:lpstr>
      <vt:lpstr>Luca Pacioli (1446 – 1517)</vt:lpstr>
      <vt:lpstr>Pacioli</vt:lpstr>
      <vt:lpstr>Pacioli II</vt:lpstr>
      <vt:lpstr>Girolamo Cardano (1501 – 1576)</vt:lpstr>
      <vt:lpstr>Cardano II</vt:lpstr>
      <vt:lpstr>Cardano III</vt:lpstr>
      <vt:lpstr>Cardano IV</vt:lpstr>
      <vt:lpstr>Rafael Bombelli (1526 – 1572)</vt:lpstr>
      <vt:lpstr>Giovanni Saccheri (1667- 1733) </vt:lpstr>
      <vt:lpstr>Eugenio Beltrami (1835-1900)</vt:lpstr>
      <vt:lpstr>A Triangle in Differential Geometry</vt:lpstr>
      <vt:lpstr>Guido Fubini (1879 – 1943) </vt:lpstr>
      <vt:lpstr>Mathematics:  The Italian Connection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The Italian Connection</dc:title>
  <dc:creator>David Seppala-Holtzman</dc:creator>
  <cp:lastModifiedBy>David Seppala-Holtzman</cp:lastModifiedBy>
  <cp:revision>44</cp:revision>
  <dcterms:created xsi:type="dcterms:W3CDTF">2011-10-28T22:17:59Z</dcterms:created>
  <dcterms:modified xsi:type="dcterms:W3CDTF">2011-10-30T22:03:27Z</dcterms:modified>
</cp:coreProperties>
</file>