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EF1A44-0D4B-4693-9CE8-415EAE2B54AF}">
          <p14:sldIdLst>
            <p14:sldId id="256"/>
            <p14:sldId id="257"/>
          </p14:sldIdLst>
        </p14:section>
        <p14:section name="Untitled Section" id="{2828878C-5AAE-4DE4-989D-836D38D68CB4}">
          <p14:sldIdLst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4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8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26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2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9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0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5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71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Enumerating and Generating All Pairs of Positive Integers that Share the Same LCM and GCD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i="1" dirty="0" smtClean="0"/>
              <a:t>David Seppala-Holtzman</a:t>
            </a:r>
          </a:p>
          <a:p>
            <a:pPr algn="ctr"/>
            <a:r>
              <a:rPr lang="en-US" sz="1600" i="1" dirty="0" smtClean="0"/>
              <a:t>St. Joseph’s College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789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Deriving the Formula Part 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in this way, we get: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ays to partition the </a:t>
            </a:r>
            <a:r>
              <a:rPr lang="en-US" i="1" dirty="0" smtClean="0"/>
              <a:t>Q</a:t>
            </a:r>
            <a:r>
              <a:rPr lang="en-US" dirty="0" smtClean="0"/>
              <a:t>’s as factors between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endParaRPr lang="en-US" i="1" dirty="0"/>
          </a:p>
          <a:p>
            <a:r>
              <a:rPr lang="en-US" dirty="0" smtClean="0"/>
              <a:t>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713626"/>
              </p:ext>
            </p:extLst>
          </p:nvPr>
        </p:nvGraphicFramePr>
        <p:xfrm>
          <a:off x="4615132" y="2474193"/>
          <a:ext cx="2005803" cy="124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736560" imgH="457200" progId="Equation.DSMT4">
                  <p:embed/>
                </p:oleObj>
              </mc:Choice>
              <mc:Fallback>
                <p:oleObj name="Equation" r:id="rId3" imgW="736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5132" y="2474193"/>
                        <a:ext cx="2005803" cy="1244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30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Deriving the Formula Part 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this, however, will produce each pair twice, once as {</a:t>
            </a:r>
            <a:r>
              <a:rPr lang="en-US" i="1" dirty="0"/>
              <a:t>a</a:t>
            </a:r>
            <a:r>
              <a:rPr lang="en-US" dirty="0" smtClean="0"/>
              <a:t>, </a:t>
            </a:r>
            <a:r>
              <a:rPr lang="en-US" i="1" dirty="0"/>
              <a:t>b</a:t>
            </a:r>
            <a:r>
              <a:rPr lang="en-US" dirty="0" smtClean="0"/>
              <a:t>} and once as {</a:t>
            </a:r>
            <a:r>
              <a:rPr lang="en-US" i="1" dirty="0"/>
              <a:t>b</a:t>
            </a:r>
            <a:r>
              <a:rPr lang="en-US" dirty="0" smtClean="0"/>
              <a:t>, </a:t>
            </a:r>
            <a:r>
              <a:rPr lang="en-US" i="1" dirty="0"/>
              <a:t>a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As we wanted </a:t>
            </a:r>
            <a:r>
              <a:rPr lang="en-US" u="sng" dirty="0" smtClean="0"/>
              <a:t>unordered</a:t>
            </a:r>
            <a:r>
              <a:rPr lang="en-US" dirty="0" smtClean="0"/>
              <a:t> pairs, we must divide by 2.  Thus, there are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unordered pairs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} that share a given least common multiple, </a:t>
            </a:r>
            <a:r>
              <a:rPr lang="en-US" i="1" dirty="0" smtClean="0"/>
              <a:t>L</a:t>
            </a:r>
            <a:r>
              <a:rPr lang="en-US" dirty="0" smtClean="0"/>
              <a:t>, and greatest common divisor, </a:t>
            </a:r>
            <a:r>
              <a:rPr lang="en-US" i="1" dirty="0" smtClean="0"/>
              <a:t>G</a:t>
            </a:r>
            <a:r>
              <a:rPr lang="en-US" dirty="0" smtClean="0"/>
              <a:t>, where there are </a:t>
            </a:r>
            <a:r>
              <a:rPr lang="en-US" i="1" dirty="0" smtClean="0"/>
              <a:t>r</a:t>
            </a:r>
            <a:r>
              <a:rPr lang="en-US" dirty="0" smtClean="0"/>
              <a:t> distinct primes in the quotient </a:t>
            </a:r>
            <a:r>
              <a:rPr lang="en-US" i="1" dirty="0" smtClean="0"/>
              <a:t>L/G</a:t>
            </a:r>
          </a:p>
          <a:p>
            <a:endParaRPr lang="en-US" i="1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84209"/>
              </p:ext>
            </p:extLst>
          </p:nvPr>
        </p:nvGraphicFramePr>
        <p:xfrm>
          <a:off x="5173733" y="3470186"/>
          <a:ext cx="859485" cy="644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253800" imgH="190440" progId="Equation.DSMT4">
                  <p:embed/>
                </p:oleObj>
              </mc:Choice>
              <mc:Fallback>
                <p:oleObj name="Equation" r:id="rId3" imgW="2538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3733" y="3470186"/>
                        <a:ext cx="859485" cy="644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9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Example Part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246" y="1845734"/>
            <a:ext cx="10058400" cy="4023360"/>
          </a:xfrm>
        </p:spPr>
        <p:txBody>
          <a:bodyPr/>
          <a:lstStyle/>
          <a:p>
            <a:r>
              <a:rPr lang="en-US" dirty="0" smtClean="0"/>
              <a:t>We end by illustrating this with an example</a:t>
            </a:r>
          </a:p>
          <a:p>
            <a:r>
              <a:rPr lang="en-US" dirty="0" smtClean="0"/>
              <a:t>Take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and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hus                                                         thus </a:t>
            </a:r>
            <a:r>
              <a:rPr lang="en-US" i="1" dirty="0" smtClean="0"/>
              <a:t>r</a:t>
            </a:r>
            <a:r>
              <a:rPr lang="en-US" dirty="0" smtClean="0"/>
              <a:t> = 3 and </a:t>
            </a:r>
          </a:p>
          <a:p>
            <a:endParaRPr lang="en-US" dirty="0"/>
          </a:p>
          <a:p>
            <a:r>
              <a:rPr lang="en-US" dirty="0" smtClean="0"/>
              <a:t>We set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895525"/>
              </p:ext>
            </p:extLst>
          </p:nvPr>
        </p:nvGraphicFramePr>
        <p:xfrm>
          <a:off x="1097280" y="2753271"/>
          <a:ext cx="4049624" cy="455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3" imgW="2031840" imgH="228600" progId="Equation.DSMT4">
                  <p:embed/>
                </p:oleObj>
              </mc:Choice>
              <mc:Fallback>
                <p:oleObj name="Equation" r:id="rId3" imgW="2031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7280" y="2753271"/>
                        <a:ext cx="4049624" cy="455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13787"/>
              </p:ext>
            </p:extLst>
          </p:nvPr>
        </p:nvGraphicFramePr>
        <p:xfrm>
          <a:off x="6026028" y="2691514"/>
          <a:ext cx="4023746" cy="517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5" imgW="1777680" imgH="228600" progId="Equation.DSMT4">
                  <p:embed/>
                </p:oleObj>
              </mc:Choice>
              <mc:Fallback>
                <p:oleObj name="Equation" r:id="rId5" imgW="1777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26028" y="2691514"/>
                        <a:ext cx="4023746" cy="517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222402"/>
              </p:ext>
            </p:extLst>
          </p:nvPr>
        </p:nvGraphicFramePr>
        <p:xfrm>
          <a:off x="2065140" y="3541114"/>
          <a:ext cx="2203999" cy="711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7" imgW="1218960" imgH="393480" progId="Equation.DSMT4">
                  <p:embed/>
                </p:oleObj>
              </mc:Choice>
              <mc:Fallback>
                <p:oleObj name="Equation" r:id="rId7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65140" y="3541114"/>
                        <a:ext cx="2203999" cy="711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469378"/>
              </p:ext>
            </p:extLst>
          </p:nvPr>
        </p:nvGraphicFramePr>
        <p:xfrm>
          <a:off x="1934019" y="4446541"/>
          <a:ext cx="2758751" cy="494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9" imgW="1346040" imgH="241200" progId="Equation.DSMT4">
                  <p:embed/>
                </p:oleObj>
              </mc:Choice>
              <mc:Fallback>
                <p:oleObj name="Equation" r:id="rId9" imgW="1346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34019" y="4446541"/>
                        <a:ext cx="2758751" cy="494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942272"/>
              </p:ext>
            </p:extLst>
          </p:nvPr>
        </p:nvGraphicFramePr>
        <p:xfrm>
          <a:off x="6263410" y="3639600"/>
          <a:ext cx="1810915" cy="340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11" imgW="787320" imgH="190440" progId="Equation.DSMT4">
                  <p:embed/>
                </p:oleObj>
              </mc:Choice>
              <mc:Fallback>
                <p:oleObj name="Equation" r:id="rId11" imgW="7873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63410" y="3639600"/>
                        <a:ext cx="1810915" cy="340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0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Example Part 2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963549"/>
              </p:ext>
            </p:extLst>
          </p:nvPr>
        </p:nvGraphicFramePr>
        <p:xfrm>
          <a:off x="2147976" y="2655275"/>
          <a:ext cx="73653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931"/>
                <a:gridCol w="1840931"/>
                <a:gridCol w="1841719"/>
                <a:gridCol w="1841719"/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a=G x 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 = G x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x 3 x 7</a:t>
                      </a:r>
                      <a:r>
                        <a:rPr lang="en-US" sz="18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88, 200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25, 930, 800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x 7</a:t>
                      </a:r>
                      <a:r>
                        <a:rPr lang="en-US" sz="18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176, 400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12, 965, 400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x 7</a:t>
                      </a:r>
                      <a:r>
                        <a:rPr lang="en-US" sz="18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264, 600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8, 643, 600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r>
                        <a:rPr lang="en-US" sz="18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x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4, 321, 800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529, 200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073109" y="146126"/>
            <a:ext cx="151244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End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Thank you.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070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G</a:t>
            </a:r>
            <a:r>
              <a:rPr lang="en-US" dirty="0" smtClean="0"/>
              <a:t> and </a:t>
            </a:r>
            <a:r>
              <a:rPr lang="en-US" i="1" dirty="0" smtClean="0"/>
              <a:t>L</a:t>
            </a:r>
            <a:r>
              <a:rPr lang="en-US" dirty="0" smtClean="0"/>
              <a:t> be positive integers where </a:t>
            </a:r>
            <a:r>
              <a:rPr lang="en-US" i="1" dirty="0" smtClean="0"/>
              <a:t>G</a:t>
            </a:r>
            <a:r>
              <a:rPr lang="en-US" dirty="0" smtClean="0"/>
              <a:t> divides </a:t>
            </a:r>
            <a:r>
              <a:rPr lang="en-US" i="1" dirty="0" smtClean="0"/>
              <a:t>L</a:t>
            </a:r>
          </a:p>
          <a:p>
            <a:r>
              <a:rPr lang="en-US" dirty="0" smtClean="0"/>
              <a:t>How many unordered pairs of positive integers {</a:t>
            </a:r>
            <a:r>
              <a:rPr lang="en-US" i="1" dirty="0" smtClean="0"/>
              <a:t>a, b</a:t>
            </a:r>
            <a:r>
              <a:rPr lang="en-US" dirty="0" smtClean="0"/>
              <a:t>} are there that share </a:t>
            </a:r>
            <a:r>
              <a:rPr lang="en-US" i="1" dirty="0" smtClean="0"/>
              <a:t>L</a:t>
            </a:r>
            <a:r>
              <a:rPr lang="en-US" dirty="0" smtClean="0"/>
              <a:t> as their least common multiple and </a:t>
            </a:r>
            <a:r>
              <a:rPr lang="en-US" i="1" dirty="0" smtClean="0"/>
              <a:t>G</a:t>
            </a:r>
            <a:r>
              <a:rPr lang="en-US" dirty="0" smtClean="0"/>
              <a:t> as their greatest common divisor? </a:t>
            </a:r>
          </a:p>
          <a:p>
            <a:r>
              <a:rPr lang="en-US" dirty="0" smtClean="0"/>
              <a:t>We derive a simple formula that counts the number of such pairs</a:t>
            </a:r>
          </a:p>
          <a:p>
            <a:r>
              <a:rPr lang="en-US" dirty="0" smtClean="0"/>
              <a:t>Our derivation yields a simple way to generate them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Establishing Some Notation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                                        be a complete list of  distinct primes that divide </a:t>
            </a:r>
            <a:r>
              <a:rPr lang="en-US" i="1" dirty="0" smtClean="0"/>
              <a:t>L</a:t>
            </a:r>
            <a:r>
              <a:rPr lang="en-US" dirty="0" smtClean="0"/>
              <a:t>.   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and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with                and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988033"/>
              </p:ext>
            </p:extLst>
          </p:nvPr>
        </p:nvGraphicFramePr>
        <p:xfrm>
          <a:off x="1515854" y="1737360"/>
          <a:ext cx="2115867" cy="50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5854" y="1737360"/>
                        <a:ext cx="2115867" cy="501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37486"/>
              </p:ext>
            </p:extLst>
          </p:nvPr>
        </p:nvGraphicFramePr>
        <p:xfrm>
          <a:off x="1334332" y="2702958"/>
          <a:ext cx="2145439" cy="1350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5" imgW="685800" imgH="431640" progId="Equation.DSMT4">
                  <p:embed/>
                </p:oleObj>
              </mc:Choice>
              <mc:Fallback>
                <p:oleObj name="Equation" r:id="rId5" imgW="685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4332" y="2702958"/>
                        <a:ext cx="2145439" cy="1350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604374"/>
              </p:ext>
            </p:extLst>
          </p:nvPr>
        </p:nvGraphicFramePr>
        <p:xfrm>
          <a:off x="4994693" y="2797312"/>
          <a:ext cx="1811547" cy="1162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7" imgW="672840" imgH="431640" progId="Equation.DSMT4">
                  <p:embed/>
                </p:oleObj>
              </mc:Choice>
              <mc:Fallback>
                <p:oleObj name="Equation" r:id="rId7" imgW="672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94693" y="2797312"/>
                        <a:ext cx="1811547" cy="1162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148386"/>
              </p:ext>
            </p:extLst>
          </p:nvPr>
        </p:nvGraphicFramePr>
        <p:xfrm>
          <a:off x="3837240" y="4526086"/>
          <a:ext cx="760921" cy="472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37240" y="4526086"/>
                        <a:ext cx="760921" cy="472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566703"/>
              </p:ext>
            </p:extLst>
          </p:nvPr>
        </p:nvGraphicFramePr>
        <p:xfrm>
          <a:off x="5167701" y="4526086"/>
          <a:ext cx="732765" cy="47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11" imgW="355320" imgH="228600" progId="Equation.DSMT4">
                  <p:embed/>
                </p:oleObj>
              </mc:Choice>
              <mc:Fallback>
                <p:oleObj name="Equation" r:id="rId11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7701" y="4526086"/>
                        <a:ext cx="732765" cy="47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6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Establishing Some Notation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4680"/>
            <a:ext cx="10058400" cy="40532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Thus: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and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             is the larger of the two exponents or their common value and              is the smaller or their common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911898"/>
              </p:ext>
            </p:extLst>
          </p:nvPr>
        </p:nvGraphicFramePr>
        <p:xfrm>
          <a:off x="2155579" y="2729136"/>
          <a:ext cx="2747962" cy="143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5579" y="2729136"/>
                        <a:ext cx="2747962" cy="1437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537905"/>
              </p:ext>
            </p:extLst>
          </p:nvPr>
        </p:nvGraphicFramePr>
        <p:xfrm>
          <a:off x="6920109" y="2631268"/>
          <a:ext cx="2747962" cy="143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5" imgW="825480" imgH="431640" progId="Equation.DSMT4">
                  <p:embed/>
                </p:oleObj>
              </mc:Choice>
              <mc:Fallback>
                <p:oleObj name="Equation" r:id="rId5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20109" y="2631268"/>
                        <a:ext cx="2747962" cy="1437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289925"/>
              </p:ext>
            </p:extLst>
          </p:nvPr>
        </p:nvGraphicFramePr>
        <p:xfrm>
          <a:off x="1800871" y="4507338"/>
          <a:ext cx="709416" cy="47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7" imgW="342720" imgH="228600" progId="Equation.DSMT4">
                  <p:embed/>
                </p:oleObj>
              </mc:Choice>
              <mc:Fallback>
                <p:oleObj name="Equation" r:id="rId7" imgW="34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00871" y="4507338"/>
                        <a:ext cx="709416" cy="472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639995"/>
              </p:ext>
            </p:extLst>
          </p:nvPr>
        </p:nvGraphicFramePr>
        <p:xfrm>
          <a:off x="8942388" y="4495800"/>
          <a:ext cx="6572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42388" y="4495800"/>
                        <a:ext cx="65722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35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Deriving the Formula Part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exist </a:t>
            </a:r>
            <a:r>
              <a:rPr lang="en-US" u="sng" dirty="0" smtClean="0"/>
              <a:t>relatively prime </a:t>
            </a:r>
            <a:r>
              <a:rPr lang="en-US" dirty="0" smtClean="0"/>
              <a:t>integers, </a:t>
            </a:r>
            <a:r>
              <a:rPr lang="en-US" i="1" dirty="0" smtClean="0"/>
              <a:t>e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dirty="0" smtClean="0"/>
              <a:t>, such that: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i="1" dirty="0" smtClean="0"/>
              <a:t>L</a:t>
            </a:r>
            <a:r>
              <a:rPr lang="en-US" sz="3200" dirty="0" smtClean="0"/>
              <a:t>= </a:t>
            </a:r>
            <a:r>
              <a:rPr lang="en-US" sz="3200" i="1" dirty="0" smtClean="0"/>
              <a:t>a</a:t>
            </a:r>
            <a:r>
              <a:rPr lang="en-US" sz="3200" dirty="0" smtClean="0"/>
              <a:t> x </a:t>
            </a:r>
            <a:r>
              <a:rPr lang="en-US" sz="3200" i="1" dirty="0" smtClean="0"/>
              <a:t>e</a:t>
            </a:r>
            <a:r>
              <a:rPr lang="en-US" sz="3200" dirty="0" smtClean="0"/>
              <a:t> = </a:t>
            </a:r>
            <a:r>
              <a:rPr lang="en-US" sz="3200" i="1" dirty="0" smtClean="0"/>
              <a:t>b</a:t>
            </a:r>
            <a:r>
              <a:rPr lang="en-US" sz="3200" dirty="0" smtClean="0"/>
              <a:t> x </a:t>
            </a:r>
            <a:r>
              <a:rPr lang="en-US" sz="3200" i="1" dirty="0" smtClean="0"/>
              <a:t>f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 Likewise, there exist </a:t>
            </a:r>
            <a:r>
              <a:rPr lang="en-US" u="sng" dirty="0" smtClean="0"/>
              <a:t>relatively prime </a:t>
            </a:r>
            <a:r>
              <a:rPr lang="en-US" dirty="0" smtClean="0"/>
              <a:t>integers, </a:t>
            </a:r>
            <a:r>
              <a:rPr lang="en-US" i="1" dirty="0" smtClean="0"/>
              <a:t>c</a:t>
            </a:r>
            <a:r>
              <a:rPr lang="en-US" dirty="0" smtClean="0"/>
              <a:t>  and </a:t>
            </a:r>
            <a:r>
              <a:rPr lang="en-US" i="1" dirty="0" smtClean="0"/>
              <a:t>d</a:t>
            </a:r>
            <a:r>
              <a:rPr lang="en-US" dirty="0" smtClean="0"/>
              <a:t>, such that: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200" i="1" dirty="0" smtClean="0"/>
              <a:t>a</a:t>
            </a:r>
            <a:r>
              <a:rPr lang="en-US" sz="3200" dirty="0" smtClean="0"/>
              <a:t> = </a:t>
            </a:r>
            <a:r>
              <a:rPr lang="en-US" sz="3200" i="1" dirty="0" smtClean="0"/>
              <a:t>G</a:t>
            </a:r>
            <a:r>
              <a:rPr lang="en-US" sz="3200" dirty="0" smtClean="0"/>
              <a:t> x </a:t>
            </a:r>
            <a:r>
              <a:rPr lang="en-US" sz="3200" i="1" dirty="0" smtClean="0"/>
              <a:t>c</a:t>
            </a:r>
            <a:r>
              <a:rPr lang="en-US" sz="3200" dirty="0" smtClean="0"/>
              <a:t>     and      </a:t>
            </a:r>
            <a:r>
              <a:rPr lang="en-US" sz="3200" i="1" dirty="0" smtClean="0"/>
              <a:t>b</a:t>
            </a:r>
            <a:r>
              <a:rPr lang="en-US" sz="3200" dirty="0" smtClean="0"/>
              <a:t> = </a:t>
            </a:r>
            <a:r>
              <a:rPr lang="en-US" sz="3200" i="1" dirty="0" smtClean="0"/>
              <a:t>G</a:t>
            </a:r>
            <a:r>
              <a:rPr lang="en-US" sz="3200" dirty="0" smtClean="0"/>
              <a:t> x </a:t>
            </a:r>
            <a:r>
              <a:rPr lang="en-US" sz="3200" i="1" dirty="0" smtClean="0"/>
              <a:t>d</a:t>
            </a:r>
            <a:r>
              <a:rPr lang="en-US" sz="3200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Combining these yields:</a:t>
            </a:r>
          </a:p>
          <a:p>
            <a:pPr marL="0" indent="0" algn="ctr">
              <a:buNone/>
            </a:pPr>
            <a:r>
              <a:rPr lang="en-US" sz="3200" i="1" dirty="0" smtClean="0"/>
              <a:t>L</a:t>
            </a:r>
            <a:r>
              <a:rPr lang="en-US" sz="3200" dirty="0" smtClean="0"/>
              <a:t> = </a:t>
            </a:r>
            <a:r>
              <a:rPr lang="en-US" sz="3200" i="1" dirty="0" smtClean="0"/>
              <a:t>G</a:t>
            </a:r>
            <a:r>
              <a:rPr lang="en-US" sz="3200" dirty="0" smtClean="0"/>
              <a:t> x </a:t>
            </a:r>
            <a:r>
              <a:rPr lang="en-US" sz="3200" i="1" dirty="0" smtClean="0"/>
              <a:t>c</a:t>
            </a:r>
            <a:r>
              <a:rPr lang="en-US" sz="3200" dirty="0" smtClean="0"/>
              <a:t> x </a:t>
            </a:r>
            <a:r>
              <a:rPr lang="en-US" sz="3200" i="1" dirty="0" smtClean="0"/>
              <a:t>e</a:t>
            </a:r>
            <a:r>
              <a:rPr lang="en-US" sz="3200" dirty="0" smtClean="0"/>
              <a:t> = </a:t>
            </a:r>
            <a:r>
              <a:rPr lang="en-US" sz="3200" i="1" dirty="0" smtClean="0"/>
              <a:t>G</a:t>
            </a:r>
            <a:r>
              <a:rPr lang="en-US" sz="3200" dirty="0" smtClean="0"/>
              <a:t> x </a:t>
            </a:r>
            <a:r>
              <a:rPr lang="en-US" sz="3200" i="1" dirty="0" smtClean="0"/>
              <a:t>d</a:t>
            </a:r>
            <a:r>
              <a:rPr lang="en-US" sz="3200" dirty="0" smtClean="0"/>
              <a:t> x </a:t>
            </a:r>
            <a:r>
              <a:rPr lang="en-US" sz="3200" i="1" dirty="0" smtClean="0"/>
              <a:t>f</a:t>
            </a:r>
          </a:p>
          <a:p>
            <a:pPr marL="0" indent="0">
              <a:buNone/>
            </a:pPr>
            <a:r>
              <a:rPr lang="en-US" dirty="0" smtClean="0"/>
              <a:t>Thus: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200" i="1" dirty="0" smtClean="0"/>
              <a:t>L/G</a:t>
            </a:r>
            <a:r>
              <a:rPr lang="en-US" sz="3200" dirty="0" smtClean="0"/>
              <a:t> = </a:t>
            </a:r>
            <a:r>
              <a:rPr lang="en-US" sz="3200" i="1" dirty="0" smtClean="0"/>
              <a:t>c</a:t>
            </a:r>
            <a:r>
              <a:rPr lang="en-US" sz="3200" dirty="0" smtClean="0"/>
              <a:t> x </a:t>
            </a:r>
            <a:r>
              <a:rPr lang="en-US" sz="3200" i="1" dirty="0" smtClean="0"/>
              <a:t>e</a:t>
            </a:r>
            <a:r>
              <a:rPr lang="en-US" sz="3200" dirty="0" smtClean="0"/>
              <a:t> = </a:t>
            </a:r>
            <a:r>
              <a:rPr lang="en-US" sz="3200" i="1" dirty="0" smtClean="0"/>
              <a:t>d</a:t>
            </a:r>
            <a:r>
              <a:rPr lang="en-US" sz="3200" dirty="0" smtClean="0"/>
              <a:t> x </a:t>
            </a:r>
            <a:r>
              <a:rPr lang="en-US" sz="3200" i="1" dirty="0" smtClean="0"/>
              <a:t>f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863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Deriving the Formula Part </a:t>
            </a:r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 are relatively prime and </a:t>
            </a:r>
            <a:r>
              <a:rPr lang="en-US" i="1" dirty="0" smtClean="0"/>
              <a:t>e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dirty="0" smtClean="0"/>
              <a:t> are also relatively prime and </a:t>
            </a:r>
            <a:r>
              <a:rPr lang="en-US" i="1" dirty="0" smtClean="0"/>
              <a:t>c</a:t>
            </a:r>
            <a:r>
              <a:rPr lang="en-US" dirty="0" smtClean="0"/>
              <a:t> x </a:t>
            </a:r>
            <a:r>
              <a:rPr lang="en-US" i="1" dirty="0" smtClean="0"/>
              <a:t>e</a:t>
            </a:r>
            <a:r>
              <a:rPr lang="en-US" dirty="0" smtClean="0"/>
              <a:t> = </a:t>
            </a:r>
            <a:r>
              <a:rPr lang="en-US" i="1" dirty="0" smtClean="0"/>
              <a:t>d</a:t>
            </a:r>
            <a:r>
              <a:rPr lang="en-US" dirty="0" smtClean="0"/>
              <a:t> x </a:t>
            </a:r>
            <a:r>
              <a:rPr lang="en-US" i="1" dirty="0" smtClean="0"/>
              <a:t>f</a:t>
            </a:r>
            <a:r>
              <a:rPr lang="en-US" dirty="0" smtClean="0"/>
              <a:t>, it follows that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e.</a:t>
            </a:r>
            <a:r>
              <a:rPr lang="en-US" dirty="0" smtClean="0"/>
              <a:t>  Thus: </a:t>
            </a:r>
          </a:p>
          <a:p>
            <a:endParaRPr lang="en-US" i="1" dirty="0"/>
          </a:p>
          <a:p>
            <a:r>
              <a:rPr lang="en-US" i="1" dirty="0" smtClean="0"/>
              <a:t>                                              </a:t>
            </a:r>
            <a:r>
              <a:rPr lang="en-US" sz="3200" i="1" dirty="0" smtClean="0"/>
              <a:t>L/G = c x </a:t>
            </a:r>
            <a:r>
              <a:rPr lang="en-US" sz="3200" dirty="0" smtClean="0"/>
              <a:t>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2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Deriving the Formula Part 3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971" y="2035516"/>
            <a:ext cx="10058400" cy="4023360"/>
          </a:xfrm>
        </p:spPr>
        <p:txBody>
          <a:bodyPr/>
          <a:lstStyle/>
          <a:p>
            <a:r>
              <a:rPr lang="en-US" dirty="0" smtClean="0"/>
              <a:t>Taking the prime decomposition of </a:t>
            </a:r>
            <a:r>
              <a:rPr lang="en-US" i="1" dirty="0" smtClean="0"/>
              <a:t>L</a:t>
            </a:r>
            <a:r>
              <a:rPr lang="en-US" dirty="0" smtClean="0"/>
              <a:t>/</a:t>
            </a:r>
            <a:r>
              <a:rPr lang="en-US" i="1" dirty="0" smtClean="0"/>
              <a:t>G</a:t>
            </a:r>
            <a:r>
              <a:rPr lang="en-US" dirty="0" smtClean="0"/>
              <a:t> were we only take those primes from our original list that have a </a:t>
            </a:r>
            <a:r>
              <a:rPr lang="en-US" u="sng" dirty="0" smtClean="0"/>
              <a:t>strictly positive</a:t>
            </a:r>
            <a:r>
              <a:rPr lang="en-US" dirty="0" smtClean="0"/>
              <a:t> exponent yields: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Setting                                   yields: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770962"/>
              </p:ext>
            </p:extLst>
          </p:nvPr>
        </p:nvGraphicFramePr>
        <p:xfrm>
          <a:off x="4494362" y="2725947"/>
          <a:ext cx="2708695" cy="1083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4362" y="2725947"/>
                        <a:ext cx="2708695" cy="1083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031864"/>
              </p:ext>
            </p:extLst>
          </p:nvPr>
        </p:nvGraphicFramePr>
        <p:xfrm>
          <a:off x="1688578" y="4047196"/>
          <a:ext cx="1852409" cy="517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863280" imgH="241200" progId="Equation.DSMT4">
                  <p:embed/>
                </p:oleObj>
              </mc:Choice>
              <mc:Fallback>
                <p:oleObj name="Equation" r:id="rId5" imgW="863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8578" y="4047196"/>
                        <a:ext cx="1852409" cy="517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07484"/>
              </p:ext>
            </p:extLst>
          </p:nvPr>
        </p:nvGraphicFramePr>
        <p:xfrm>
          <a:off x="4494362" y="4252822"/>
          <a:ext cx="3058826" cy="1181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7" imgW="1117440" imgH="431640" progId="Equation.DSMT4">
                  <p:embed/>
                </p:oleObj>
              </mc:Choice>
              <mc:Fallback>
                <p:oleObj name="Equation" r:id="rId7" imgW="1117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4362" y="4252822"/>
                        <a:ext cx="3058826" cy="1181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6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Deriving the Formula Part </a:t>
            </a:r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G</a:t>
            </a:r>
            <a:r>
              <a:rPr lang="en-US" dirty="0" smtClean="0"/>
              <a:t> x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G</a:t>
            </a:r>
            <a:r>
              <a:rPr lang="en-US" dirty="0" smtClean="0"/>
              <a:t> x </a:t>
            </a:r>
            <a:r>
              <a:rPr lang="en-US" i="1" dirty="0" smtClean="0"/>
              <a:t>d </a:t>
            </a:r>
            <a:r>
              <a:rPr lang="en-US" dirty="0" smtClean="0"/>
              <a:t>it follows that enumerating unordered pairs {</a:t>
            </a:r>
            <a:r>
              <a:rPr lang="en-US" i="1" dirty="0" smtClean="0"/>
              <a:t>a, b</a:t>
            </a:r>
            <a:r>
              <a:rPr lang="en-US" dirty="0" smtClean="0"/>
              <a:t>} is the same as enumerating unordered pairs {</a:t>
            </a:r>
            <a:r>
              <a:rPr lang="en-US" i="1" dirty="0" smtClean="0"/>
              <a:t>c, d</a:t>
            </a:r>
            <a:r>
              <a:rPr lang="en-US" dirty="0" smtClean="0"/>
              <a:t>}.   Since 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comes down to partitioning the </a:t>
            </a:r>
            <a:r>
              <a:rPr lang="en-US" i="1" dirty="0" smtClean="0"/>
              <a:t>Q</a:t>
            </a:r>
            <a:r>
              <a:rPr lang="en-US" dirty="0" smtClean="0"/>
              <a:t>’s as factors of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394048"/>
              </p:ext>
            </p:extLst>
          </p:nvPr>
        </p:nvGraphicFramePr>
        <p:xfrm>
          <a:off x="4416725" y="2613804"/>
          <a:ext cx="2121082" cy="819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1117440" imgH="431640" progId="Equation.DSMT4">
                  <p:embed/>
                </p:oleObj>
              </mc:Choice>
              <mc:Fallback>
                <p:oleObj name="Equation" r:id="rId3" imgW="1117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6725" y="2613804"/>
                        <a:ext cx="2121082" cy="819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Deriving the Formula Part </a:t>
            </a:r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now a simple matter of combinatorics:</a:t>
            </a:r>
          </a:p>
          <a:p>
            <a:r>
              <a:rPr lang="en-US" dirty="0" smtClean="0"/>
              <a:t>We could, for example, let </a:t>
            </a:r>
            <a:r>
              <a:rPr lang="en-US" i="1" dirty="0" smtClean="0"/>
              <a:t>c</a:t>
            </a:r>
            <a:r>
              <a:rPr lang="en-US" dirty="0" smtClean="0"/>
              <a:t> = 1 and </a:t>
            </a:r>
            <a:r>
              <a:rPr lang="en-US" i="1" dirty="0" smtClean="0"/>
              <a:t>d</a:t>
            </a:r>
            <a:r>
              <a:rPr lang="en-US" dirty="0" smtClean="0"/>
              <a:t> be the product of all of the </a:t>
            </a:r>
            <a:r>
              <a:rPr lang="en-US" i="1" dirty="0" smtClean="0"/>
              <a:t>Q</a:t>
            </a:r>
            <a:r>
              <a:rPr lang="en-US" dirty="0" smtClean="0"/>
              <a:t>’s.   </a:t>
            </a:r>
            <a:endParaRPr lang="en-US" dirty="0"/>
          </a:p>
          <a:p>
            <a:r>
              <a:rPr lang="en-US" dirty="0" smtClean="0"/>
              <a:t>This can be done in         = 1 way.   This yields the obvious answer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} ={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}. </a:t>
            </a:r>
          </a:p>
          <a:p>
            <a:endParaRPr lang="en-US" dirty="0"/>
          </a:p>
          <a:p>
            <a:r>
              <a:rPr lang="en-US" dirty="0" smtClean="0"/>
              <a:t>We could also let </a:t>
            </a:r>
            <a:r>
              <a:rPr lang="en-US" i="1" dirty="0" smtClean="0"/>
              <a:t>c</a:t>
            </a:r>
            <a:r>
              <a:rPr lang="en-US" dirty="0" smtClean="0"/>
              <a:t> be one of the </a:t>
            </a:r>
            <a:r>
              <a:rPr lang="en-US" i="1" dirty="0" smtClean="0"/>
              <a:t>Q</a:t>
            </a:r>
            <a:r>
              <a:rPr lang="en-US" dirty="0" smtClean="0"/>
              <a:t>’s and let </a:t>
            </a:r>
            <a:r>
              <a:rPr lang="en-US" i="1" dirty="0"/>
              <a:t>d</a:t>
            </a:r>
            <a:r>
              <a:rPr lang="en-US" dirty="0" smtClean="0"/>
              <a:t>  be the product of the remainder of them.</a:t>
            </a:r>
          </a:p>
          <a:p>
            <a:r>
              <a:rPr lang="en-US" dirty="0" smtClean="0"/>
              <a:t>This can be done in             ways.  </a:t>
            </a:r>
          </a:p>
          <a:p>
            <a:endParaRPr lang="en-US" dirty="0"/>
          </a:p>
          <a:p>
            <a:r>
              <a:rPr lang="en-US" dirty="0" smtClean="0"/>
              <a:t>Next, we could let </a:t>
            </a:r>
            <a:r>
              <a:rPr lang="en-US" i="1" dirty="0" smtClean="0"/>
              <a:t>c</a:t>
            </a:r>
            <a:r>
              <a:rPr lang="en-US" dirty="0" smtClean="0"/>
              <a:t> be the product of two of the </a:t>
            </a:r>
            <a:r>
              <a:rPr lang="en-US" i="1" dirty="0" smtClean="0"/>
              <a:t>Q</a:t>
            </a:r>
            <a:r>
              <a:rPr lang="en-US" dirty="0" smtClean="0"/>
              <a:t>’s and let </a:t>
            </a:r>
            <a:r>
              <a:rPr lang="en-US" i="1" dirty="0" smtClean="0"/>
              <a:t>d</a:t>
            </a:r>
            <a:r>
              <a:rPr lang="en-US" dirty="0" smtClean="0"/>
              <a:t> be the product of all the others.</a:t>
            </a:r>
          </a:p>
          <a:p>
            <a:r>
              <a:rPr lang="en-US" dirty="0" smtClean="0"/>
              <a:t>This can be done in                      ways.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485118"/>
              </p:ext>
            </p:extLst>
          </p:nvPr>
        </p:nvGraphicFramePr>
        <p:xfrm>
          <a:off x="3348846" y="2698481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266400" imgH="457200" progId="Equation.DSMT4">
                  <p:embed/>
                </p:oleObj>
              </mc:Choice>
              <mc:Fallback>
                <p:oleObj name="Equation" r:id="rId3" imgW="266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8846" y="2698481"/>
                        <a:ext cx="266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124309"/>
              </p:ext>
            </p:extLst>
          </p:nvPr>
        </p:nvGraphicFramePr>
        <p:xfrm>
          <a:off x="3197524" y="4008428"/>
          <a:ext cx="641230" cy="607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5" imgW="482400" imgH="457200" progId="Equation.DSMT4">
                  <p:embed/>
                </p:oleObj>
              </mc:Choice>
              <mc:Fallback>
                <p:oleObj name="Equation" r:id="rId5" imgW="482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97524" y="4008428"/>
                        <a:ext cx="641230" cy="607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407891"/>
              </p:ext>
            </p:extLst>
          </p:nvPr>
        </p:nvGraphicFramePr>
        <p:xfrm>
          <a:off x="3311105" y="5356141"/>
          <a:ext cx="1055298" cy="55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7" imgW="876240" imgH="457200" progId="Equation.DSMT4">
                  <p:embed/>
                </p:oleObj>
              </mc:Choice>
              <mc:Fallback>
                <p:oleObj name="Equation" r:id="rId7" imgW="876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11105" y="5356141"/>
                        <a:ext cx="1055298" cy="550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5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</TotalTime>
  <Words>671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Retrospect</vt:lpstr>
      <vt:lpstr>Equation</vt:lpstr>
      <vt:lpstr>Enumerating and Generating All Pairs of Positive Integers that Share the Same LCM and GCD</vt:lpstr>
      <vt:lpstr>The Problem</vt:lpstr>
      <vt:lpstr>Establishing Some Notation 1</vt:lpstr>
      <vt:lpstr>Establishing Some Notation 2</vt:lpstr>
      <vt:lpstr>Deriving the Formula Part 1</vt:lpstr>
      <vt:lpstr>Deriving the Formula Part 2</vt:lpstr>
      <vt:lpstr>Deriving the Formula Part 3 </vt:lpstr>
      <vt:lpstr>Deriving the Formula Part 4</vt:lpstr>
      <vt:lpstr>Deriving the Formula Part 5</vt:lpstr>
      <vt:lpstr>Deriving the Formula Part 6</vt:lpstr>
      <vt:lpstr>Deriving the Formula Part 7</vt:lpstr>
      <vt:lpstr>Example Part 1</vt:lpstr>
      <vt:lpstr>Example Part 2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Enumerating and Generating All Pairs of Positive Integers that Share the Same LCM and GCD</dc:title>
  <dc:creator>David Seppala-Holtzman</dc:creator>
  <cp:lastModifiedBy>David Seppala-Holtzman</cp:lastModifiedBy>
  <cp:revision>28</cp:revision>
  <dcterms:created xsi:type="dcterms:W3CDTF">2020-03-18T21:33:03Z</dcterms:created>
  <dcterms:modified xsi:type="dcterms:W3CDTF">2020-03-30T16:38:41Z</dcterms:modified>
</cp:coreProperties>
</file>